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360" r:id="rId3"/>
    <p:sldId id="259" r:id="rId4"/>
    <p:sldId id="260" r:id="rId5"/>
    <p:sldId id="261" r:id="rId6"/>
    <p:sldId id="376" r:id="rId7"/>
    <p:sldId id="375" r:id="rId8"/>
    <p:sldId id="263" r:id="rId9"/>
    <p:sldId id="285" r:id="rId10"/>
    <p:sldId id="288" r:id="rId11"/>
    <p:sldId id="296" r:id="rId12"/>
    <p:sldId id="294" r:id="rId13"/>
    <p:sldId id="295" r:id="rId14"/>
    <p:sldId id="264" r:id="rId15"/>
    <p:sldId id="298" r:id="rId16"/>
    <p:sldId id="299" r:id="rId17"/>
    <p:sldId id="301" r:id="rId18"/>
    <p:sldId id="302" r:id="rId19"/>
    <p:sldId id="303" r:id="rId20"/>
    <p:sldId id="321" r:id="rId21"/>
    <p:sldId id="322" r:id="rId22"/>
    <p:sldId id="377" r:id="rId23"/>
    <p:sldId id="293" r:id="rId24"/>
    <p:sldId id="289" r:id="rId25"/>
    <p:sldId id="290" r:id="rId26"/>
    <p:sldId id="291" r:id="rId27"/>
    <p:sldId id="365" r:id="rId28"/>
    <p:sldId id="364" r:id="rId29"/>
    <p:sldId id="361" r:id="rId30"/>
    <p:sldId id="362" r:id="rId31"/>
    <p:sldId id="363" r:id="rId32"/>
    <p:sldId id="305" r:id="rId33"/>
    <p:sldId id="306" r:id="rId34"/>
    <p:sldId id="308" r:id="rId35"/>
    <p:sldId id="309" r:id="rId36"/>
    <p:sldId id="311" r:id="rId37"/>
    <p:sldId id="359" r:id="rId38"/>
    <p:sldId id="310" r:id="rId39"/>
    <p:sldId id="378" r:id="rId40"/>
    <p:sldId id="323" r:id="rId41"/>
    <p:sldId id="316" r:id="rId42"/>
    <p:sldId id="319" r:id="rId43"/>
    <p:sldId id="318" r:id="rId44"/>
    <p:sldId id="317" r:id="rId45"/>
    <p:sldId id="327" r:id="rId46"/>
    <p:sldId id="329" r:id="rId47"/>
    <p:sldId id="320" r:id="rId48"/>
    <p:sldId id="324" r:id="rId49"/>
    <p:sldId id="325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297" r:id="rId62"/>
    <p:sldId id="304" r:id="rId63"/>
    <p:sldId id="355" r:id="rId64"/>
  </p:sldIdLst>
  <p:sldSz cx="9144000" cy="6858000" type="screen4x3"/>
  <p:notesSz cx="7104063" cy="10234613"/>
  <p:custDataLst>
    <p:tags r:id="rId6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9" autoAdjust="0"/>
    <p:restoredTop sz="88777" autoAdjust="0"/>
  </p:normalViewPr>
  <p:slideViewPr>
    <p:cSldViewPr showGuides="1">
      <p:cViewPr varScale="1">
        <p:scale>
          <a:sx n="93" d="100"/>
          <a:sy n="93" d="100"/>
        </p:scale>
        <p:origin x="-1686" y="-108"/>
      </p:cViewPr>
      <p:guideLst>
        <p:guide orient="horz" pos="2160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37.emf"/><Relationship Id="rId4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92E6ACC-6550-D240-B592-8726CE63BA2A}" type="datetimeFigureOut">
              <a:rPr lang="zh-CN" altLang="en-US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EDAB1233-86A5-EE4B-899B-E027322B146A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309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8162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4837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1850"/>
            <a:ext cx="3078162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CBF0780F-161E-5B44-A032-466A0FE962A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70661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59296C0-B527-2442-82B7-EF4F5142D78F}" type="slidenum">
              <a:rPr lang="en-US" altLang="zh-CN" sz="1300" smtClean="0"/>
              <a:t>1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4D777D4-8C76-314A-8DDB-366616A1AB7E}" type="slidenum">
              <a:rPr lang="en-US" altLang="zh-CN" sz="1300" smtClean="0"/>
              <a:t>20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95AAA8-C2A5-F747-8457-3056A8265CEA}" type="slidenum">
              <a:rPr lang="en-US" altLang="zh-CN" sz="1300" smtClean="0"/>
              <a:t>21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9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在使用计算机求解实际问题时，需要依据相关知识把问题转化为数学模型，即数学建模。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5A062D0-66CD-0F40-889C-AA529A6D5F9B}" type="slidenum">
              <a:rPr lang="en-US" altLang="zh-CN" sz="1300" smtClean="0"/>
              <a:t>23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7E8A66D-4D46-824E-9100-7A4E4C971325}" type="slidenum">
              <a:rPr lang="en-US" altLang="zh-CN" sz="1300" smtClean="0"/>
              <a:t>25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05874CF-7420-8A4C-B340-822FF78E695C}" type="slidenum">
              <a:rPr lang="en-US" altLang="zh-CN" sz="1300" smtClean="0"/>
              <a:t>32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1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8A7D20-D77C-4E4E-BAEA-49FB65DAD4E5}" type="slidenum">
              <a:rPr lang="en-US" altLang="zh-CN" sz="1300" smtClean="0"/>
              <a:t>33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9C0DB37-C57C-CB42-8B91-35AAAC9CE5F8}" type="slidenum">
              <a:rPr lang="en-US" altLang="zh-CN" sz="1300" smtClean="0"/>
              <a:t>34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12CB9CB-8943-BD42-A0D6-FE5DBC40C2D1}" type="slidenum">
              <a:rPr lang="en-US" altLang="zh-CN" sz="1300" smtClean="0"/>
              <a:t>35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2E8611E-3A4D-9940-ACF9-535F2D860541}" type="slidenum">
              <a:rPr lang="en-US" altLang="zh-CN" sz="1300" smtClean="0"/>
              <a:t>36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1" lang="zh-CN" altLang="en-US">
              <a:latin typeface="Arial" panose="020B0604020202020204" pitchFamily="34" charset="0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5A0E680-7855-9949-8870-BAEA3372A0C0}" type="slidenum">
              <a:rPr lang="en-US" altLang="zh-CN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DFFE04B-F4B8-B842-832A-E045DE682D0D}" type="slidenum">
              <a:rPr lang="en-US" altLang="zh-CN" sz="1300" smtClean="0"/>
              <a:t>37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3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D49F601-ECEB-304B-B39B-BCB8FEFCA61D}" type="slidenum">
              <a:rPr lang="en-US" altLang="zh-CN" sz="1300" smtClean="0"/>
              <a:t>38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263D792-8123-0C46-BE4E-8D37D7502BC5}" type="slidenum">
              <a:rPr lang="en-US" altLang="zh-CN" sz="1300" smtClean="0"/>
              <a:t>40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C2986D1-0549-E84B-AC74-55988AAD42B0}" type="slidenum">
              <a:rPr lang="en-US" altLang="zh-CN" sz="1300" smtClean="0"/>
              <a:t>41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CE84BF0-331B-104D-9DDB-08E75BE4CECC}" type="slidenum">
              <a:rPr lang="en-US" altLang="zh-CN" sz="1300" smtClean="0"/>
              <a:t>42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3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493B39E-897C-724F-A422-0A0DA4A49C63}" type="slidenum">
              <a:rPr lang="en-US" altLang="zh-CN" sz="1300" smtClean="0"/>
              <a:t>43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E0E71D7-73E3-7F40-9884-938AC906F32E}" type="slidenum">
              <a:rPr lang="en-US" altLang="zh-CN" sz="1300" smtClean="0"/>
              <a:t>44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4B1DFC5-1DF5-9C42-8831-8DAFDFA88AA5}" type="slidenum">
              <a:rPr lang="en-US" altLang="zh-CN" sz="1300" smtClean="0"/>
              <a:t>45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899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BF49724-8D60-F44A-A04B-D1E1226EDBA2}" type="slidenum">
              <a:rPr lang="en-US" altLang="zh-CN" sz="1300" smtClean="0"/>
              <a:t>46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18B7908-3A3D-BB40-AAE1-76988E2EC1BD}" type="slidenum">
              <a:rPr lang="en-US" altLang="zh-CN" sz="1300" smtClean="0"/>
              <a:t>4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9468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035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2831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63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1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0BA2B69-6093-1444-B7F8-C4DCEFF68CEB}" type="slidenum">
              <a:rPr lang="en-US" altLang="zh-CN" sz="1300" smtClean="0"/>
              <a:t>9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3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63EE47E-DBDB-D445-BA2D-E691FFB5040F}" type="slidenum">
              <a:rPr lang="en-US" altLang="zh-CN" sz="1300" smtClean="0"/>
              <a:t>14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0780F-161E-5B44-A032-466A0FE962A2}" type="slidenum">
              <a:rPr lang="en-US" altLang="zh-CN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75" y="44450"/>
            <a:ext cx="19431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D12A0-5F76-CD44-AB0E-F165D9AE9A7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02116-2C7F-F240-A407-F27525FD363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E2DA9-A07A-4245-9F7B-89B0A652088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62460-8512-814C-AC21-67A2BA1491E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18D2F-E82E-2843-880C-E1E4BCE7F96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1A214-54CB-7440-89A6-BCC8EF3A79D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C1CA2-CB37-804B-869E-F7C18D3A038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1B465-CB9A-2B46-B7EA-17260684D33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56074-071A-DE48-B184-883DE293C46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2D61C-B7E4-9149-B8C6-6101E5C02EE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B741238-3BD7-E642-A1E1-C4353199A4B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3" name="图片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4"/>
          <a:stretch>
            <a:fillRect/>
          </a:stretch>
        </p:blipFill>
        <p:spPr bwMode="auto">
          <a:xfrm>
            <a:off x="8416925" y="44450"/>
            <a:ext cx="671513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81000" y="6092825"/>
            <a:ext cx="8512175" cy="14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ln>
                <a:solidFill>
                  <a:schemeClr val="bg1"/>
                </a:solidFill>
              </a:ln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21386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gdut.edu.c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30.w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oleObject" Target="../embeddings/oleObject16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5" Type="http://schemas.openxmlformats.org/officeDocument/2006/relationships/image" Target="../media/image37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17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49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7.wmf"/><Relationship Id="rId1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3.wmf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6.png"/><Relationship Id="rId4" Type="http://schemas.openxmlformats.org/officeDocument/2006/relationships/image" Target="../media/image54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image" Target="../media/image64.png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60.png"/><Relationship Id="rId10" Type="http://schemas.openxmlformats.org/officeDocument/2006/relationships/image" Target="../media/image56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31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0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3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dut.edu.cn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downloa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6463" y="1412875"/>
            <a:ext cx="7623175" cy="1752600"/>
          </a:xfrm>
        </p:spPr>
        <p:txBody>
          <a:bodyPr/>
          <a:lstStyle/>
          <a:p>
            <a:pPr algn="ctr" eaLnBrk="1" hangingPunct="1"/>
            <a:r>
              <a:rPr lang="en-US" altLang="zh-CN" b="1" dirty="0"/>
              <a:t>Python</a:t>
            </a:r>
            <a:r>
              <a:rPr lang="zh-CN" altLang="en-US" b="1" dirty="0"/>
              <a:t>数值分析</a:t>
            </a:r>
            <a:br>
              <a:rPr lang="zh-CN" altLang="en-US" b="1" dirty="0"/>
            </a:br>
            <a:r>
              <a:rPr lang="en-US" altLang="zh-CN" b="1" dirty="0"/>
              <a:t>(Python </a:t>
            </a:r>
            <a:br>
              <a:rPr lang="en-US" altLang="zh-CN" b="1" dirty="0"/>
            </a:br>
            <a:r>
              <a:rPr lang="en-US" altLang="zh-CN" b="1" dirty="0"/>
              <a:t>Numerical Methods)</a:t>
            </a:r>
          </a:p>
        </p:txBody>
      </p:sp>
      <p:sp>
        <p:nvSpPr>
          <p:cNvPr id="5123" name="副标题 1"/>
          <p:cNvSpPr>
            <a:spLocks noGrp="1" noChangeArrowheads="1"/>
          </p:cNvSpPr>
          <p:nvPr>
            <p:ph type="subTitle" idx="1"/>
          </p:nvPr>
        </p:nvSpPr>
        <p:spPr>
          <a:xfrm>
            <a:off x="1835969" y="4610472"/>
            <a:ext cx="5976391" cy="834752"/>
          </a:xfrm>
        </p:spPr>
        <p:txBody>
          <a:bodyPr/>
          <a:lstStyle/>
          <a:p>
            <a:pPr algn="ctr"/>
            <a:r>
              <a:rPr lang="zh-CN" altLang="en-US" dirty="0" smtClean="0"/>
              <a:t>计算机</a:t>
            </a:r>
            <a:r>
              <a:rPr lang="zh-CN" altLang="en-US" dirty="0"/>
              <a:t>学院</a:t>
            </a:r>
            <a:endParaRPr lang="en-US" altLang="zh-CN" dirty="0"/>
          </a:p>
          <a:p>
            <a:pPr algn="ctr"/>
            <a:r>
              <a:rPr lang="en-US" altLang="zh-CN" dirty="0"/>
              <a:t>    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7B7AF4-CC23-0E4F-AE1C-DD8C9845D8ED}" type="slidenum">
              <a:rPr lang="zh-CN" altLang="en-US" sz="1400" smtClean="0">
                <a:solidFill>
                  <a:srgbClr val="002060"/>
                </a:solidFill>
              </a:rPr>
              <a:t>10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0483" name="标题 1"/>
          <p:cNvSpPr>
            <a:spLocks noGrp="1" noChangeArrowheads="1"/>
          </p:cNvSpPr>
          <p:nvPr>
            <p:ph type="title"/>
          </p:nvPr>
        </p:nvSpPr>
        <p:spPr>
          <a:xfrm>
            <a:off x="446088" y="404813"/>
            <a:ext cx="8229600" cy="849312"/>
          </a:xfrm>
        </p:spPr>
        <p:txBody>
          <a:bodyPr/>
          <a:lstStyle/>
          <a:p>
            <a:pPr eaLnBrk="1" hangingPunct="1"/>
            <a:r>
              <a:rPr lang="en-US" altLang="zh-CN" dirty="0"/>
              <a:t>1.2 </a:t>
            </a:r>
            <a:r>
              <a:rPr lang="zh-CN" altLang="en-US" dirty="0"/>
              <a:t>计算机求解问题的过程</a:t>
            </a:r>
          </a:p>
        </p:txBody>
      </p:sp>
      <p:sp>
        <p:nvSpPr>
          <p:cNvPr id="17" name="Rounded Rectangle 15"/>
          <p:cNvSpPr/>
          <p:nvPr/>
        </p:nvSpPr>
        <p:spPr>
          <a:xfrm>
            <a:off x="395288" y="1504950"/>
            <a:ext cx="3352800" cy="59848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8542">
                  <a:tint val="50000"/>
                  <a:satMod val="300000"/>
                </a:srgbClr>
              </a:gs>
              <a:gs pos="35000">
                <a:srgbClr val="4E8542">
                  <a:tint val="37000"/>
                  <a:satMod val="300000"/>
                </a:srgbClr>
              </a:gs>
              <a:gs pos="100000">
                <a:srgbClr val="4E854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E8542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F7F7F"/>
              </a:buClr>
              <a:defRPr/>
            </a:pPr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/>
                <a:ea typeface="黑体" panose="02010609060101010101" pitchFamily="49" charset="-122"/>
                <a:cs typeface="Times New Roman" panose="02020603050405020304"/>
              </a:rPr>
              <a:t>问题</a:t>
            </a:r>
          </a:p>
        </p:txBody>
      </p:sp>
      <p:sp>
        <p:nvSpPr>
          <p:cNvPr id="18" name="Rounded Rectangle 15"/>
          <p:cNvSpPr/>
          <p:nvPr/>
        </p:nvSpPr>
        <p:spPr>
          <a:xfrm>
            <a:off x="395288" y="2487613"/>
            <a:ext cx="3352800" cy="5984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8542">
                  <a:tint val="50000"/>
                  <a:satMod val="300000"/>
                </a:srgbClr>
              </a:gs>
              <a:gs pos="35000">
                <a:srgbClr val="4E8542">
                  <a:tint val="37000"/>
                  <a:satMod val="300000"/>
                </a:srgbClr>
              </a:gs>
              <a:gs pos="100000">
                <a:srgbClr val="4E854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E8542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7F7F7F"/>
              </a:buClr>
              <a:defRPr/>
            </a:pPr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/>
                <a:ea typeface="黑体" panose="02010609060101010101" pitchFamily="49" charset="-122"/>
                <a:cs typeface="Times New Roman" panose="02020603050405020304"/>
              </a:rPr>
              <a:t>数学模型</a:t>
            </a:r>
          </a:p>
        </p:txBody>
      </p:sp>
      <p:sp>
        <p:nvSpPr>
          <p:cNvPr id="19" name="Rounded Rectangle 15"/>
          <p:cNvSpPr/>
          <p:nvPr/>
        </p:nvSpPr>
        <p:spPr>
          <a:xfrm>
            <a:off x="395288" y="3489325"/>
            <a:ext cx="3352800" cy="598488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rgbClr val="7F7F7F"/>
              </a:buClr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设计算法</a:t>
            </a:r>
          </a:p>
        </p:txBody>
      </p:sp>
      <p:sp>
        <p:nvSpPr>
          <p:cNvPr id="20" name="Rounded Rectangle 15"/>
          <p:cNvSpPr/>
          <p:nvPr/>
        </p:nvSpPr>
        <p:spPr>
          <a:xfrm>
            <a:off x="395288" y="4487863"/>
            <a:ext cx="3352800" cy="5984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8542">
                  <a:tint val="50000"/>
                  <a:satMod val="300000"/>
                </a:srgbClr>
              </a:gs>
              <a:gs pos="35000">
                <a:srgbClr val="4E8542">
                  <a:tint val="37000"/>
                  <a:satMod val="300000"/>
                </a:srgbClr>
              </a:gs>
              <a:gs pos="100000">
                <a:srgbClr val="4E854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E8542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rgbClr val="7F7F7F"/>
              </a:buClr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实现程序</a:t>
            </a:r>
          </a:p>
        </p:txBody>
      </p:sp>
      <p:sp>
        <p:nvSpPr>
          <p:cNvPr id="21" name="Rounded Rectangle 15"/>
          <p:cNvSpPr/>
          <p:nvPr/>
        </p:nvSpPr>
        <p:spPr>
          <a:xfrm>
            <a:off x="395288" y="5478463"/>
            <a:ext cx="3352800" cy="5984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E8542">
                  <a:tint val="50000"/>
                  <a:satMod val="300000"/>
                </a:srgbClr>
              </a:gs>
              <a:gs pos="35000">
                <a:srgbClr val="4E8542">
                  <a:tint val="37000"/>
                  <a:satMod val="300000"/>
                </a:srgbClr>
              </a:gs>
              <a:gs pos="100000">
                <a:srgbClr val="4E854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E8542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rgbClr val="7F7F7F"/>
              </a:buClr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计算机执行</a:t>
            </a:r>
          </a:p>
        </p:txBody>
      </p:sp>
      <p:sp>
        <p:nvSpPr>
          <p:cNvPr id="22" name="下箭头 13"/>
          <p:cNvSpPr/>
          <p:nvPr/>
        </p:nvSpPr>
        <p:spPr>
          <a:xfrm>
            <a:off x="1677988" y="2089150"/>
            <a:ext cx="787400" cy="39846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Verdana" panose="020B0604030504040204" pitchFamily="34" charset="0"/>
              <a:ea typeface="仿宋_GB2312"/>
              <a:cs typeface="仿宋_GB2312"/>
            </a:endParaRPr>
          </a:p>
        </p:txBody>
      </p:sp>
      <p:sp>
        <p:nvSpPr>
          <p:cNvPr id="23" name="下箭头 13"/>
          <p:cNvSpPr/>
          <p:nvPr/>
        </p:nvSpPr>
        <p:spPr>
          <a:xfrm>
            <a:off x="1677988" y="3074988"/>
            <a:ext cx="787400" cy="39846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Verdana" panose="020B0604030504040204" pitchFamily="34" charset="0"/>
              <a:ea typeface="仿宋_GB2312"/>
              <a:cs typeface="仿宋_GB2312"/>
            </a:endParaRPr>
          </a:p>
        </p:txBody>
      </p:sp>
      <p:sp>
        <p:nvSpPr>
          <p:cNvPr id="24" name="下箭头 13"/>
          <p:cNvSpPr/>
          <p:nvPr/>
        </p:nvSpPr>
        <p:spPr>
          <a:xfrm>
            <a:off x="1677988" y="4095750"/>
            <a:ext cx="787400" cy="39846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Verdana" panose="020B0604030504040204" pitchFamily="34" charset="0"/>
              <a:ea typeface="仿宋_GB2312"/>
              <a:cs typeface="仿宋_GB2312"/>
            </a:endParaRPr>
          </a:p>
        </p:txBody>
      </p:sp>
      <p:sp>
        <p:nvSpPr>
          <p:cNvPr id="25" name="下箭头 13"/>
          <p:cNvSpPr/>
          <p:nvPr/>
        </p:nvSpPr>
        <p:spPr>
          <a:xfrm>
            <a:off x="1677988" y="5072063"/>
            <a:ext cx="787400" cy="39846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Verdana" panose="020B0604030504040204" pitchFamily="34" charset="0"/>
              <a:ea typeface="仿宋_GB2312"/>
              <a:cs typeface="仿宋_GB231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3924300" y="1341438"/>
            <a:ext cx="5111750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计算机专业数学基础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数学分析、线性代数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离散数学、概率统计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数值计算、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3924300" y="3501603"/>
            <a:ext cx="51117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特点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计算机硬件只接受“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”代码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计算机只理解“形式语言”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计算机只接受有数学结构表示的数据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只有数学算法才是计算机的有效算法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zh-CN" sz="2000" b="1" dirty="0" smtClean="0">
                <a:solidFill>
                  <a:srgbClr val="99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 </a:t>
            </a:r>
            <a:r>
              <a:rPr lang="zh-CN" altLang="en-US" sz="2000" b="1" dirty="0" smtClean="0">
                <a:solidFill>
                  <a:srgbClr val="99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必然</a:t>
            </a:r>
            <a:r>
              <a:rPr lang="zh-CN" altLang="en-US" sz="2000" b="1" dirty="0">
                <a:solidFill>
                  <a:srgbClr val="99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依赖于问题的数值化建模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225" y="188913"/>
            <a:ext cx="7391400" cy="563562"/>
          </a:xfrm>
        </p:spPr>
        <p:txBody>
          <a:bodyPr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楷体_GB2312" charset="-122"/>
              </a:rPr>
              <a:t>1.1 </a:t>
            </a:r>
            <a:r>
              <a:rPr lang="zh-CN" altLang="en-US" sz="4000" dirty="0">
                <a:solidFill>
                  <a:schemeClr val="bg1"/>
                </a:solidFill>
                <a:ea typeface="楷体_GB2312" charset="-122"/>
              </a:rPr>
              <a:t>计算方法的研究内容与意义</a:t>
            </a:r>
          </a:p>
        </p:txBody>
      </p:sp>
      <p:sp>
        <p:nvSpPr>
          <p:cNvPr id="54" name="Rectangle 3"/>
          <p:cNvSpPr txBox="1">
            <a:spLocks noChangeArrowheads="1"/>
          </p:cNvSpPr>
          <p:nvPr/>
        </p:nvSpPr>
        <p:spPr bwMode="auto">
          <a:xfrm>
            <a:off x="555625" y="476672"/>
            <a:ext cx="78247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33CCCC"/>
              </a:buClr>
              <a:buSzTx/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利用计算机解决实际问题的基本过程</a:t>
            </a:r>
            <a:endParaRPr lang="en-US" altLang="zh-CN" sz="2800" dirty="0">
              <a:solidFill>
                <a:srgbClr val="29698D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Clr>
                <a:srgbClr val="0099CC"/>
              </a:buClr>
              <a:buSzTx/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rgbClr val="29698D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AutoShape 7"/>
          <p:cNvSpPr>
            <a:spLocks noChangeArrowheads="1"/>
          </p:cNvSpPr>
          <p:nvPr/>
        </p:nvSpPr>
        <p:spPr bwMode="auto">
          <a:xfrm>
            <a:off x="1625600" y="1652588"/>
            <a:ext cx="2157413" cy="790575"/>
          </a:xfrm>
          <a:prstGeom prst="bevel">
            <a:avLst>
              <a:gd name="adj" fmla="val 13653"/>
            </a:avLst>
          </a:prstGeom>
          <a:solidFill>
            <a:srgbClr val="00FFFF"/>
          </a:solidFill>
          <a:ln>
            <a:noFill/>
          </a:ln>
          <a:effectLst/>
        </p:spPr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kern="0">
                <a:solidFill>
                  <a:srgbClr val="29698D"/>
                </a:solidFill>
              </a:rPr>
              <a:t>实际问题</a:t>
            </a:r>
          </a:p>
        </p:txBody>
      </p:sp>
      <p:sp>
        <p:nvSpPr>
          <p:cNvPr id="56" name="Text Box 11"/>
          <p:cNvSpPr txBox="1">
            <a:spLocks noChangeArrowheads="1"/>
          </p:cNvSpPr>
          <p:nvPr/>
        </p:nvSpPr>
        <p:spPr bwMode="auto">
          <a:xfrm>
            <a:off x="1628775" y="2609850"/>
            <a:ext cx="742950" cy="427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kern="0">
                <a:solidFill>
                  <a:srgbClr val="0033CC"/>
                </a:solidFill>
              </a:rPr>
              <a:t>抽象</a:t>
            </a:r>
          </a:p>
        </p:txBody>
      </p:sp>
      <p:sp>
        <p:nvSpPr>
          <p:cNvPr id="57" name="AutoShape 12"/>
          <p:cNvSpPr>
            <a:spLocks noChangeArrowheads="1"/>
          </p:cNvSpPr>
          <p:nvPr/>
        </p:nvSpPr>
        <p:spPr bwMode="auto">
          <a:xfrm>
            <a:off x="1597025" y="3140075"/>
            <a:ext cx="2157413" cy="790575"/>
          </a:xfrm>
          <a:prstGeom prst="bevel">
            <a:avLst>
              <a:gd name="adj" fmla="val 13653"/>
            </a:avLst>
          </a:prstGeom>
          <a:solidFill>
            <a:srgbClr val="00FFFF"/>
          </a:solidFill>
          <a:ln>
            <a:noFill/>
          </a:ln>
          <a:effectLst/>
        </p:spPr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kern="0">
                <a:solidFill>
                  <a:srgbClr val="29698D"/>
                </a:solidFill>
              </a:rPr>
              <a:t>数学模型</a:t>
            </a:r>
          </a:p>
        </p:txBody>
      </p:sp>
      <p:sp>
        <p:nvSpPr>
          <p:cNvPr id="58" name="Text Box 14"/>
          <p:cNvSpPr txBox="1">
            <a:spLocks noChangeArrowheads="1"/>
          </p:cNvSpPr>
          <p:nvPr/>
        </p:nvSpPr>
        <p:spPr bwMode="auto">
          <a:xfrm>
            <a:off x="1628775" y="4121150"/>
            <a:ext cx="742950" cy="427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kern="0">
                <a:solidFill>
                  <a:srgbClr val="0033CC"/>
                </a:solidFill>
              </a:rPr>
              <a:t>设计</a:t>
            </a:r>
          </a:p>
        </p:txBody>
      </p:sp>
      <p:sp>
        <p:nvSpPr>
          <p:cNvPr id="59" name="AutoShape 15"/>
          <p:cNvSpPr>
            <a:spLocks noChangeArrowheads="1"/>
          </p:cNvSpPr>
          <p:nvPr/>
        </p:nvSpPr>
        <p:spPr bwMode="auto">
          <a:xfrm>
            <a:off x="1581150" y="4622800"/>
            <a:ext cx="2157413" cy="790575"/>
          </a:xfrm>
          <a:prstGeom prst="bevel">
            <a:avLst>
              <a:gd name="adj" fmla="val 13653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计算方法</a:t>
            </a:r>
          </a:p>
        </p:txBody>
      </p:sp>
      <p:sp>
        <p:nvSpPr>
          <p:cNvPr id="60" name="AutoShape 17"/>
          <p:cNvSpPr>
            <a:spLocks noChangeArrowheads="1"/>
          </p:cNvSpPr>
          <p:nvPr/>
        </p:nvSpPr>
        <p:spPr bwMode="auto">
          <a:xfrm>
            <a:off x="5375275" y="1379538"/>
            <a:ext cx="2157413" cy="790575"/>
          </a:xfrm>
          <a:prstGeom prst="bevel">
            <a:avLst>
              <a:gd name="adj" fmla="val 13653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rgbClr val="29698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程序设计</a:t>
            </a:r>
          </a:p>
        </p:txBody>
      </p:sp>
      <p:sp>
        <p:nvSpPr>
          <p:cNvPr id="61" name="AutoShape 18"/>
          <p:cNvSpPr>
            <a:spLocks noChangeArrowheads="1"/>
          </p:cNvSpPr>
          <p:nvPr/>
        </p:nvSpPr>
        <p:spPr bwMode="auto">
          <a:xfrm>
            <a:off x="5375275" y="2605088"/>
            <a:ext cx="2157413" cy="790575"/>
          </a:xfrm>
          <a:prstGeom prst="bevel">
            <a:avLst>
              <a:gd name="adj" fmla="val 13653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rgbClr val="29698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计算机计算</a:t>
            </a:r>
          </a:p>
        </p:txBody>
      </p:sp>
      <p:sp>
        <p:nvSpPr>
          <p:cNvPr id="62" name="AutoShape 20"/>
          <p:cNvSpPr>
            <a:spLocks noChangeArrowheads="1"/>
          </p:cNvSpPr>
          <p:nvPr/>
        </p:nvSpPr>
        <p:spPr bwMode="auto">
          <a:xfrm>
            <a:off x="5372100" y="5053013"/>
            <a:ext cx="2157413" cy="790575"/>
          </a:xfrm>
          <a:prstGeom prst="bevel">
            <a:avLst>
              <a:gd name="adj" fmla="val 13653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rgbClr val="29698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结果</a:t>
            </a:r>
          </a:p>
        </p:txBody>
      </p:sp>
      <p:sp>
        <p:nvSpPr>
          <p:cNvPr id="63" name="AutoShape 21"/>
          <p:cNvSpPr>
            <a:spLocks noChangeArrowheads="1"/>
          </p:cNvSpPr>
          <p:nvPr/>
        </p:nvSpPr>
        <p:spPr bwMode="auto">
          <a:xfrm>
            <a:off x="5300663" y="3756025"/>
            <a:ext cx="2303462" cy="936625"/>
          </a:xfrm>
          <a:prstGeom prst="flowChartDecision">
            <a:avLst/>
          </a:prstGeom>
          <a:solidFill>
            <a:srgbClr val="D6E1E2"/>
          </a:solidFill>
          <a:ln w="9525">
            <a:solidFill>
              <a:srgbClr val="29698D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rgbClr val="29698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结果分析</a:t>
            </a:r>
          </a:p>
        </p:txBody>
      </p:sp>
      <p:sp>
        <p:nvSpPr>
          <p:cNvPr id="64" name="Line 28"/>
          <p:cNvSpPr>
            <a:spLocks noChangeShapeType="1"/>
          </p:cNvSpPr>
          <p:nvPr/>
        </p:nvSpPr>
        <p:spPr bwMode="auto">
          <a:xfrm>
            <a:off x="2679700" y="2401888"/>
            <a:ext cx="0" cy="763587"/>
          </a:xfrm>
          <a:prstGeom prst="line">
            <a:avLst/>
          </a:prstGeom>
          <a:noFill/>
          <a:ln w="127000">
            <a:solidFill>
              <a:srgbClr val="0099CC"/>
            </a:solidFill>
            <a:round/>
            <a:tailEnd type="triangl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65" name="Line 29"/>
          <p:cNvSpPr>
            <a:spLocks noChangeShapeType="1"/>
          </p:cNvSpPr>
          <p:nvPr/>
        </p:nvSpPr>
        <p:spPr bwMode="auto">
          <a:xfrm>
            <a:off x="2681288" y="3900488"/>
            <a:ext cx="0" cy="763587"/>
          </a:xfrm>
          <a:prstGeom prst="line">
            <a:avLst/>
          </a:prstGeom>
          <a:noFill/>
          <a:ln w="127000">
            <a:solidFill>
              <a:srgbClr val="0099CC"/>
            </a:solidFill>
            <a:round/>
            <a:tailEnd type="triangl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66" name="Line 30"/>
          <p:cNvSpPr>
            <a:spLocks noChangeShapeType="1"/>
          </p:cNvSpPr>
          <p:nvPr/>
        </p:nvSpPr>
        <p:spPr bwMode="auto">
          <a:xfrm>
            <a:off x="6453188" y="2171700"/>
            <a:ext cx="0" cy="433388"/>
          </a:xfrm>
          <a:prstGeom prst="line">
            <a:avLst/>
          </a:prstGeom>
          <a:noFill/>
          <a:ln w="88900">
            <a:solidFill>
              <a:srgbClr val="0099CC"/>
            </a:solidFill>
            <a:round/>
            <a:tailEnd type="triangl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67" name="Line 31"/>
          <p:cNvSpPr>
            <a:spLocks noChangeShapeType="1"/>
          </p:cNvSpPr>
          <p:nvPr/>
        </p:nvSpPr>
        <p:spPr bwMode="auto">
          <a:xfrm>
            <a:off x="6453188" y="3397250"/>
            <a:ext cx="0" cy="433388"/>
          </a:xfrm>
          <a:prstGeom prst="line">
            <a:avLst/>
          </a:prstGeom>
          <a:noFill/>
          <a:ln w="88900">
            <a:solidFill>
              <a:srgbClr val="0099CC"/>
            </a:solidFill>
            <a:round/>
            <a:tailEnd type="triangl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68" name="Line 32"/>
          <p:cNvSpPr>
            <a:spLocks noChangeShapeType="1"/>
          </p:cNvSpPr>
          <p:nvPr/>
        </p:nvSpPr>
        <p:spPr bwMode="auto">
          <a:xfrm>
            <a:off x="6453188" y="4692650"/>
            <a:ext cx="0" cy="433388"/>
          </a:xfrm>
          <a:prstGeom prst="line">
            <a:avLst/>
          </a:prstGeom>
          <a:noFill/>
          <a:ln w="88900">
            <a:solidFill>
              <a:srgbClr val="0099CC"/>
            </a:solidFill>
            <a:round/>
            <a:tailEnd type="triangl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69" name="Line 33"/>
          <p:cNvSpPr>
            <a:spLocks noChangeShapeType="1"/>
          </p:cNvSpPr>
          <p:nvPr/>
        </p:nvSpPr>
        <p:spPr bwMode="auto">
          <a:xfrm>
            <a:off x="2636838" y="5413375"/>
            <a:ext cx="0" cy="287338"/>
          </a:xfrm>
          <a:prstGeom prst="line">
            <a:avLst/>
          </a:prstGeom>
          <a:noFill/>
          <a:ln w="101600">
            <a:solidFill>
              <a:srgbClr val="0099CC"/>
            </a:solidFill>
            <a:rou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70" name="Line 34"/>
          <p:cNvSpPr>
            <a:spLocks noChangeShapeType="1"/>
          </p:cNvSpPr>
          <p:nvPr/>
        </p:nvSpPr>
        <p:spPr bwMode="auto">
          <a:xfrm>
            <a:off x="2581275" y="5700713"/>
            <a:ext cx="2093913" cy="9525"/>
          </a:xfrm>
          <a:prstGeom prst="line">
            <a:avLst/>
          </a:prstGeom>
          <a:noFill/>
          <a:ln w="101600">
            <a:solidFill>
              <a:srgbClr val="0099CC"/>
            </a:solidFill>
            <a:rou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71" name="Line 35"/>
          <p:cNvSpPr>
            <a:spLocks noChangeShapeType="1"/>
          </p:cNvSpPr>
          <p:nvPr/>
        </p:nvSpPr>
        <p:spPr bwMode="auto">
          <a:xfrm flipV="1">
            <a:off x="4624388" y="1757363"/>
            <a:ext cx="14287" cy="3902075"/>
          </a:xfrm>
          <a:prstGeom prst="line">
            <a:avLst/>
          </a:prstGeom>
          <a:noFill/>
          <a:ln w="101600">
            <a:solidFill>
              <a:srgbClr val="0099CC"/>
            </a:solidFill>
            <a:rou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72" name="Line 36"/>
          <p:cNvSpPr>
            <a:spLocks noChangeShapeType="1"/>
          </p:cNvSpPr>
          <p:nvPr/>
        </p:nvSpPr>
        <p:spPr bwMode="auto">
          <a:xfrm>
            <a:off x="4635500" y="1812925"/>
            <a:ext cx="736600" cy="0"/>
          </a:xfrm>
          <a:prstGeom prst="line">
            <a:avLst/>
          </a:prstGeom>
          <a:noFill/>
          <a:ln w="101600">
            <a:solidFill>
              <a:srgbClr val="0099CC"/>
            </a:solidFill>
            <a:round/>
            <a:tailEnd type="triangl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73" name="Text Box 39"/>
          <p:cNvSpPr txBox="1">
            <a:spLocks noChangeArrowheads="1"/>
          </p:cNvSpPr>
          <p:nvPr/>
        </p:nvSpPr>
        <p:spPr bwMode="auto">
          <a:xfrm>
            <a:off x="6596063" y="4645025"/>
            <a:ext cx="7429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正确</a:t>
            </a:r>
          </a:p>
        </p:txBody>
      </p:sp>
      <p:sp>
        <p:nvSpPr>
          <p:cNvPr id="74" name="Freeform 40"/>
          <p:cNvSpPr/>
          <p:nvPr/>
        </p:nvSpPr>
        <p:spPr bwMode="gray">
          <a:xfrm rot="10800000" flipH="1">
            <a:off x="3787775" y="3179763"/>
            <a:ext cx="1512888" cy="1081087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100000">
                <a:srgbClr val="33CCCC">
                  <a:gamma/>
                  <a:tint val="31765"/>
                  <a:invGamma/>
                </a:srgbClr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75" name="Text Box 38"/>
          <p:cNvSpPr txBox="1">
            <a:spLocks noChangeArrowheads="1"/>
          </p:cNvSpPr>
          <p:nvPr/>
        </p:nvSpPr>
        <p:spPr bwMode="auto">
          <a:xfrm>
            <a:off x="4724400" y="3708400"/>
            <a:ext cx="1022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不正确</a:t>
            </a:r>
          </a:p>
        </p:txBody>
      </p:sp>
      <p:sp>
        <p:nvSpPr>
          <p:cNvPr id="76" name="Freeform 41"/>
          <p:cNvSpPr/>
          <p:nvPr/>
        </p:nvSpPr>
        <p:spPr bwMode="gray">
          <a:xfrm>
            <a:off x="3787775" y="4260850"/>
            <a:ext cx="1512888" cy="1081088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100000">
                <a:srgbClr val="33CCCC">
                  <a:gamma/>
                  <a:tint val="31765"/>
                  <a:invGamma/>
                </a:srgbClr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77" name="Text Box 42"/>
          <p:cNvSpPr txBox="1">
            <a:spLocks noChangeArrowheads="1"/>
          </p:cNvSpPr>
          <p:nvPr/>
        </p:nvSpPr>
        <p:spPr bwMode="auto">
          <a:xfrm>
            <a:off x="3716338" y="2844800"/>
            <a:ext cx="742950" cy="427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kern="0">
                <a:solidFill>
                  <a:srgbClr val="0033CC"/>
                </a:solidFill>
              </a:rPr>
              <a:t>修改</a:t>
            </a:r>
          </a:p>
        </p:txBody>
      </p:sp>
      <p:sp>
        <p:nvSpPr>
          <p:cNvPr id="78" name="Text Box 43"/>
          <p:cNvSpPr txBox="1">
            <a:spLocks noChangeArrowheads="1"/>
          </p:cNvSpPr>
          <p:nvPr/>
        </p:nvSpPr>
        <p:spPr bwMode="auto">
          <a:xfrm>
            <a:off x="3716338" y="3941763"/>
            <a:ext cx="8651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重新选择</a:t>
            </a:r>
          </a:p>
        </p:txBody>
      </p:sp>
      <p:sp>
        <p:nvSpPr>
          <p:cNvPr id="21532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6B23E0-7F42-C147-8335-BCC8E040C341}" type="slidenum">
              <a:rPr lang="en-US" altLang="zh-CN" sz="1400" smtClean="0">
                <a:solidFill>
                  <a:srgbClr val="002060"/>
                </a:solidFill>
              </a:rPr>
              <a:t>11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55" grpId="0" animBg="1"/>
      <p:bldP spid="56" grpId="0"/>
      <p:bldP spid="57" grpId="0" animBg="1"/>
      <p:bldP spid="58" grpId="0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73" grpId="0"/>
      <p:bldP spid="75" grpId="0"/>
      <p:bldP spid="77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 bwMode="auto">
          <a:xfrm>
            <a:off x="539750" y="441325"/>
            <a:ext cx="8382000" cy="1752600"/>
            <a:chOff x="243" y="240"/>
            <a:chExt cx="5280" cy="1104"/>
          </a:xfrm>
        </p:grpSpPr>
        <p:sp>
          <p:nvSpPr>
            <p:cNvPr id="22532" name="Rectangle 2"/>
            <p:cNvSpPr>
              <a:spLocks noChangeArrowheads="1"/>
            </p:cNvSpPr>
            <p:nvPr/>
          </p:nvSpPr>
          <p:spPr bwMode="auto">
            <a:xfrm>
              <a:off x="243" y="528"/>
              <a:ext cx="5280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kumimoji="1" lang="en-US" altLang="zh-CN" sz="3600" b="1" dirty="0">
                  <a:latin typeface="Times New Roman" panose="02020603050405020304" pitchFamily="18" charset="0"/>
                  <a:ea typeface="楷体_GB2312" charset="-122"/>
                </a:rPr>
                <a:t>            </a:t>
              </a:r>
            </a:p>
            <a:p>
              <a:pPr eaLnBrk="1" hangingPunct="1">
                <a:buClrTx/>
                <a:buSzTx/>
                <a:buFontTx/>
                <a:buChar char="•"/>
              </a:pPr>
              <a:endParaRPr kumimoji="1" lang="en-US" altLang="zh-CN" sz="3600" b="1" dirty="0">
                <a:latin typeface="Times New Roman" panose="02020603050405020304" pitchFamily="18" charset="0"/>
                <a:ea typeface="楷体_GB2312" charset="-122"/>
              </a:endParaRPr>
            </a:p>
            <a:p>
              <a:pPr eaLnBrk="1" hangingPunct="1">
                <a:buClrTx/>
                <a:buSzTx/>
                <a:buFontTx/>
                <a:buChar char="•"/>
              </a:pPr>
              <a:endParaRPr kumimoji="1" lang="en-US" altLang="zh-CN" sz="3600" b="1" dirty="0">
                <a:latin typeface="Times New Roman" panose="02020603050405020304" pitchFamily="18" charset="0"/>
                <a:ea typeface="楷体_GB2312" charset="-122"/>
              </a:endParaRPr>
            </a:p>
            <a:p>
              <a:pPr eaLnBrk="1" hangingPunct="1">
                <a:buClrTx/>
                <a:buSzTx/>
                <a:buFontTx/>
                <a:buChar char="•"/>
              </a:pPr>
              <a:r>
                <a:rPr kumimoji="1" lang="zh-CN" altLang="en-US" sz="3600" b="1" dirty="0">
                  <a:latin typeface="Times New Roman" panose="02020603050405020304" pitchFamily="18" charset="0"/>
                  <a:ea typeface="楷体_GB2312" charset="-122"/>
                </a:rPr>
                <a:t>提问</a:t>
              </a:r>
              <a:r>
                <a:rPr kumimoji="1" lang="en-US" altLang="zh-CN" sz="3600" b="1" dirty="0">
                  <a:latin typeface="Times New Roman" panose="02020603050405020304" pitchFamily="18" charset="0"/>
                  <a:ea typeface="楷体_GB2312" charset="-122"/>
                </a:rPr>
                <a:t>1</a:t>
              </a:r>
              <a:r>
                <a:rPr kumimoji="1" lang="zh-CN" altLang="en-US" sz="3600" b="1" dirty="0">
                  <a:latin typeface="Times New Roman" panose="02020603050405020304" pitchFamily="18" charset="0"/>
                  <a:ea typeface="楷体_GB2312" charset="-122"/>
                </a:rPr>
                <a:t>：数值计算方法研究的是什么？</a:t>
              </a:r>
            </a:p>
          </p:txBody>
        </p:sp>
        <p:pic>
          <p:nvPicPr>
            <p:cNvPr id="22533" name="Picture 3" descr="AMCONFU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40"/>
              <a:ext cx="647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B7D347-FD8A-4C47-A47D-0684C3DB0EBC}" type="slidenum">
              <a:rPr lang="en-US" altLang="zh-CN" sz="1400" smtClean="0">
                <a:solidFill>
                  <a:srgbClr val="002060"/>
                </a:solidFill>
              </a:rPr>
              <a:t>12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8"/>
          <p:cNvGrpSpPr/>
          <p:nvPr/>
        </p:nvGrpSpPr>
        <p:grpSpPr bwMode="auto">
          <a:xfrm>
            <a:off x="5334000" y="1343025"/>
            <a:ext cx="3048000" cy="1439863"/>
            <a:chOff x="3312" y="1440"/>
            <a:chExt cx="1859" cy="907"/>
          </a:xfrm>
        </p:grpSpPr>
        <p:sp>
          <p:nvSpPr>
            <p:cNvPr id="23571" name="Oval 7"/>
            <p:cNvSpPr>
              <a:spLocks noChangeArrowheads="1"/>
            </p:cNvSpPr>
            <p:nvPr/>
          </p:nvSpPr>
          <p:spPr bwMode="auto">
            <a:xfrm>
              <a:off x="4264" y="1440"/>
              <a:ext cx="907" cy="90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D8D8D8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3200" b="1">
                  <a:latin typeface="Arial" panose="020B0604020202020204" pitchFamily="34" charset="0"/>
                  <a:ea typeface="宋体" panose="02010600030101010101" pitchFamily="2" charset="-122"/>
                </a:rPr>
                <a:t>数值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3200" b="1">
                  <a:latin typeface="Arial" panose="020B0604020202020204" pitchFamily="34" charset="0"/>
                  <a:ea typeface="宋体" panose="02010600030101010101" pitchFamily="2" charset="-122"/>
                </a:rPr>
                <a:t>分析</a:t>
              </a:r>
              <a:endParaRPr kumimoji="1"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2" name="AutoShape 10"/>
            <p:cNvSpPr>
              <a:spLocks noChangeArrowheads="1"/>
            </p:cNvSpPr>
            <p:nvPr/>
          </p:nvSpPr>
          <p:spPr bwMode="auto">
            <a:xfrm>
              <a:off x="3312" y="1864"/>
              <a:ext cx="784" cy="160"/>
            </a:xfrm>
            <a:prstGeom prst="rightArrow">
              <a:avLst>
                <a:gd name="adj1" fmla="val 50000"/>
                <a:gd name="adj2" fmla="val 122500"/>
              </a:avLst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67"/>
          <p:cNvGrpSpPr/>
          <p:nvPr/>
        </p:nvGrpSpPr>
        <p:grpSpPr bwMode="auto">
          <a:xfrm>
            <a:off x="762000" y="1266825"/>
            <a:ext cx="4343400" cy="1981200"/>
            <a:chOff x="432" y="1440"/>
            <a:chExt cx="2688" cy="1200"/>
          </a:xfrm>
        </p:grpSpPr>
        <p:sp>
          <p:nvSpPr>
            <p:cNvPr id="23568" name="AutoShape 11"/>
            <p:cNvSpPr>
              <a:spLocks noChangeArrowheads="1"/>
            </p:cNvSpPr>
            <p:nvPr/>
          </p:nvSpPr>
          <p:spPr bwMode="auto">
            <a:xfrm>
              <a:off x="432" y="1440"/>
              <a:ext cx="2688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9" name="Rectangle 44"/>
            <p:cNvSpPr>
              <a:spLocks noChangeArrowheads="1"/>
            </p:cNvSpPr>
            <p:nvPr/>
          </p:nvSpPr>
          <p:spPr bwMode="auto">
            <a:xfrm>
              <a:off x="701" y="1536"/>
              <a:ext cx="208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700" b="1">
                  <a:solidFill>
                    <a:srgbClr val="000000"/>
                  </a:solidFill>
                  <a:latin typeface="楷体_GB2312" charset="-122"/>
                  <a:ea typeface="宋体" panose="02010600030101010101" pitchFamily="2" charset="-122"/>
                </a:rPr>
                <a:t>输入复杂问题或运算</a:t>
              </a:r>
              <a:endParaRPr kumimoji="1"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3570" name="Object 46"/>
            <p:cNvGraphicFramePr>
              <a:graphicFrameLocks noChangeAspect="1"/>
            </p:cNvGraphicFramePr>
            <p:nvPr/>
          </p:nvGraphicFramePr>
          <p:xfrm>
            <a:off x="701" y="1824"/>
            <a:ext cx="2096" cy="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" name="Equation" r:id="rId4" imgW="41452800" imgH="17678400" progId="Equation.3">
                    <p:embed/>
                  </p:oleObj>
                </mc:Choice>
                <mc:Fallback>
                  <p:oleObj name="Equation" r:id="rId4" imgW="41452800" imgH="176784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" y="1824"/>
                          <a:ext cx="2096" cy="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60"/>
          <p:cNvGrpSpPr/>
          <p:nvPr/>
        </p:nvGrpSpPr>
        <p:grpSpPr bwMode="auto">
          <a:xfrm>
            <a:off x="7086600" y="3019425"/>
            <a:ext cx="1219200" cy="1981200"/>
            <a:chOff x="4032" y="2544"/>
            <a:chExt cx="672" cy="1200"/>
          </a:xfrm>
        </p:grpSpPr>
        <p:sp>
          <p:nvSpPr>
            <p:cNvPr id="23566" name="AutoShape 49"/>
            <p:cNvSpPr>
              <a:spLocks noChangeArrowheads="1"/>
            </p:cNvSpPr>
            <p:nvPr/>
          </p:nvSpPr>
          <p:spPr bwMode="auto">
            <a:xfrm rot="5400000">
              <a:off x="4152" y="2712"/>
              <a:ext cx="480" cy="144"/>
            </a:xfrm>
            <a:prstGeom prst="rightArrow">
              <a:avLst>
                <a:gd name="adj1" fmla="val 50000"/>
                <a:gd name="adj2" fmla="val 83333"/>
              </a:avLst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7" name="Oval 59"/>
            <p:cNvSpPr>
              <a:spLocks noChangeArrowheads="1"/>
            </p:cNvSpPr>
            <p:nvPr/>
          </p:nvSpPr>
          <p:spPr bwMode="auto">
            <a:xfrm>
              <a:off x="4032" y="3072"/>
              <a:ext cx="672" cy="67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9B9B9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2" charset="2"/>
                </a:rPr>
                <a:t>  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800" b="1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2" charset="2"/>
                </a:rPr>
                <a:t>  </a:t>
              </a:r>
              <a:endParaRPr kumimoji="1" lang="en-US" altLang="zh-CN" sz="28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69"/>
          <p:cNvGrpSpPr/>
          <p:nvPr/>
        </p:nvGrpSpPr>
        <p:grpSpPr bwMode="auto">
          <a:xfrm>
            <a:off x="3962400" y="3705225"/>
            <a:ext cx="2971800" cy="1524000"/>
            <a:chOff x="2496" y="2928"/>
            <a:chExt cx="1872" cy="960"/>
          </a:xfrm>
        </p:grpSpPr>
        <p:sp>
          <p:nvSpPr>
            <p:cNvPr id="23564" name="Oval 62"/>
            <p:cNvSpPr>
              <a:spLocks noChangeArrowheads="1"/>
            </p:cNvSpPr>
            <p:nvPr/>
          </p:nvSpPr>
          <p:spPr bwMode="auto">
            <a:xfrm flipH="1">
              <a:off x="2496" y="2928"/>
              <a:ext cx="1039" cy="96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D8D8D8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3200" b="1" dirty="0">
                  <a:latin typeface="Arial" panose="020B0604020202020204" pitchFamily="34" charset="0"/>
                  <a:ea typeface="宋体" panose="02010600030101010101" pitchFamily="2" charset="-122"/>
                </a:rPr>
                <a:t>计算机</a:t>
              </a:r>
              <a:endParaRPr kumimoji="1"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5" name="AutoShape 63"/>
            <p:cNvSpPr>
              <a:spLocks noChangeArrowheads="1"/>
            </p:cNvSpPr>
            <p:nvPr/>
          </p:nvSpPr>
          <p:spPr bwMode="auto">
            <a:xfrm flipH="1">
              <a:off x="3603" y="3332"/>
              <a:ext cx="765" cy="152"/>
            </a:xfrm>
            <a:prstGeom prst="rightArrow">
              <a:avLst>
                <a:gd name="adj1" fmla="val 50000"/>
                <a:gd name="adj2" fmla="val 125822"/>
              </a:avLst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Group 70"/>
          <p:cNvGrpSpPr/>
          <p:nvPr/>
        </p:nvGrpSpPr>
        <p:grpSpPr bwMode="auto">
          <a:xfrm>
            <a:off x="609600" y="3857625"/>
            <a:ext cx="3149600" cy="1143000"/>
            <a:chOff x="336" y="3072"/>
            <a:chExt cx="1984" cy="672"/>
          </a:xfrm>
        </p:grpSpPr>
        <p:sp>
          <p:nvSpPr>
            <p:cNvPr id="23562" name="AutoShape 64"/>
            <p:cNvSpPr>
              <a:spLocks noChangeArrowheads="1"/>
            </p:cNvSpPr>
            <p:nvPr/>
          </p:nvSpPr>
          <p:spPr bwMode="auto">
            <a:xfrm>
              <a:off x="336" y="3072"/>
              <a:ext cx="1248" cy="672"/>
            </a:xfrm>
            <a:prstGeom prst="bevel">
              <a:avLst>
                <a:gd name="adj" fmla="val 12500"/>
              </a:avLst>
            </a:prstGeom>
            <a:gradFill rotWithShape="0">
              <a:gsLst>
                <a:gs pos="0">
                  <a:srgbClr val="C1C1C1"/>
                </a:gs>
                <a:gs pos="50000">
                  <a:srgbClr val="FFFFFF"/>
                </a:gs>
                <a:gs pos="100000">
                  <a:srgbClr val="C1C1C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3200" b="1">
                  <a:latin typeface="Arial" panose="020B0604020202020204" pitchFamily="34" charset="0"/>
                  <a:ea typeface="宋体" panose="02010600030101010101" pitchFamily="2" charset="-122"/>
                </a:rPr>
                <a:t>近似解</a:t>
              </a:r>
            </a:p>
          </p:txBody>
        </p:sp>
        <p:sp>
          <p:nvSpPr>
            <p:cNvPr id="23563" name="AutoShape 65"/>
            <p:cNvSpPr>
              <a:spLocks noChangeArrowheads="1"/>
            </p:cNvSpPr>
            <p:nvPr/>
          </p:nvSpPr>
          <p:spPr bwMode="auto">
            <a:xfrm>
              <a:off x="1680" y="3360"/>
              <a:ext cx="640" cy="144"/>
            </a:xfrm>
            <a:prstGeom prst="leftArrow">
              <a:avLst>
                <a:gd name="adj1" fmla="val 50000"/>
                <a:gd name="adj2" fmla="val 111111"/>
              </a:avLst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559" name="TextBox 21"/>
          <p:cNvSpPr txBox="1">
            <a:spLocks noChangeArrowheads="1"/>
          </p:cNvSpPr>
          <p:nvPr/>
        </p:nvSpPr>
        <p:spPr bwMode="auto">
          <a:xfrm>
            <a:off x="508552" y="5499248"/>
            <a:ext cx="8283575" cy="954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计算方法</a:t>
            </a:r>
            <a:r>
              <a:rPr lang="zh-CN" altLang="en-US" sz="28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研究的是运用计算机来解决各种数学问题</a:t>
            </a:r>
            <a:r>
              <a:rPr lang="zh-CN" altLang="en-US" sz="2800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数值（近似）</a:t>
            </a:r>
            <a:r>
              <a:rPr lang="zh-CN" altLang="en-US" sz="2800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计算方法</a:t>
            </a:r>
            <a:r>
              <a:rPr lang="zh-CN" altLang="en-US" sz="28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与理论。</a:t>
            </a:r>
          </a:p>
        </p:txBody>
      </p:sp>
      <p:sp>
        <p:nvSpPr>
          <p:cNvPr id="235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4488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CN"/>
              <a:t>1.3 </a:t>
            </a:r>
            <a:r>
              <a:rPr lang="zh-CN" altLang="en-US"/>
              <a:t>计算方法的研究对象与特点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2356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3CC725-2652-0B4D-A87A-7FE72B789447}" type="slidenum">
              <a:rPr lang="en-US" altLang="zh-CN" sz="1400" smtClean="0">
                <a:solidFill>
                  <a:srgbClr val="002060"/>
                </a:solidFill>
              </a:rPr>
              <a:t>13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4488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CN"/>
              <a:t>1.3 </a:t>
            </a:r>
            <a:r>
              <a:rPr lang="zh-CN" altLang="en-US"/>
              <a:t>计算方法的研究对象与特点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557685"/>
            <a:ext cx="8064500" cy="4319587"/>
          </a:xfr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1"/>
            </a:solidFill>
          </a:ln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ct val="55000"/>
              </a:spcBef>
              <a:spcAft>
                <a:spcPct val="55000"/>
              </a:spcAft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33CC"/>
                </a:solidFill>
              </a:rPr>
              <a:t>  </a:t>
            </a:r>
            <a:r>
              <a:rPr lang="zh-CN" altLang="en-US" sz="3200" b="1" dirty="0"/>
              <a:t>“计算方法是研究求解</a:t>
            </a:r>
            <a:r>
              <a:rPr lang="zh-CN" altLang="en-US" sz="3200" b="1" dirty="0">
                <a:solidFill>
                  <a:srgbClr val="0033CC"/>
                </a:solidFill>
              </a:rPr>
              <a:t>各类数学问题</a:t>
            </a:r>
            <a:r>
              <a:rPr lang="zh-CN" altLang="en-US" sz="3200" b="1" dirty="0"/>
              <a:t>在一定范围内的</a:t>
            </a:r>
            <a:r>
              <a:rPr lang="zh-CN" altLang="en-US" sz="3200" b="1" dirty="0">
                <a:solidFill>
                  <a:srgbClr val="FF0000"/>
                </a:solidFill>
              </a:rPr>
              <a:t>数值解</a:t>
            </a:r>
            <a:r>
              <a:rPr lang="zh-CN" altLang="en-US" sz="3200" b="1" dirty="0"/>
              <a:t>的方法，以及这些方法的</a:t>
            </a:r>
            <a:r>
              <a:rPr lang="zh-CN" altLang="en-US" sz="3200" b="1" dirty="0">
                <a:solidFill>
                  <a:srgbClr val="0033CC"/>
                </a:solidFill>
              </a:rPr>
              <a:t>误差传播规律</a:t>
            </a:r>
            <a:r>
              <a:rPr lang="zh-CN" altLang="en-US" sz="3200" b="1" dirty="0"/>
              <a:t>、</a:t>
            </a:r>
            <a:r>
              <a:rPr lang="zh-CN" altLang="en-US" sz="3200" b="1" dirty="0">
                <a:solidFill>
                  <a:srgbClr val="0033CC"/>
                </a:solidFill>
              </a:rPr>
              <a:t>收敛性</a:t>
            </a:r>
            <a:r>
              <a:rPr lang="zh-CN" altLang="en-US" sz="3200" b="1" dirty="0"/>
              <a:t>、</a:t>
            </a:r>
            <a:r>
              <a:rPr lang="zh-CN" altLang="en-US" sz="3200" b="1" dirty="0">
                <a:solidFill>
                  <a:srgbClr val="0033CC"/>
                </a:solidFill>
              </a:rPr>
              <a:t>稳定性</a:t>
            </a:r>
            <a:r>
              <a:rPr lang="zh-CN" altLang="en-US" sz="3200" b="1" dirty="0"/>
              <a:t>，与如何在</a:t>
            </a:r>
            <a:r>
              <a:rPr lang="zh-CN" altLang="en-US" sz="3200" b="1" dirty="0">
                <a:solidFill>
                  <a:srgbClr val="FF0000"/>
                </a:solidFill>
              </a:rPr>
              <a:t>计算机上</a:t>
            </a:r>
            <a:r>
              <a:rPr lang="zh-CN" altLang="en-US" sz="3200" b="1" dirty="0"/>
              <a:t>编程</a:t>
            </a:r>
            <a:r>
              <a:rPr lang="zh-CN" altLang="en-US" sz="3200" b="1" dirty="0">
                <a:solidFill>
                  <a:srgbClr val="FF0000"/>
                </a:solidFill>
              </a:rPr>
              <a:t>有效实现</a:t>
            </a:r>
            <a:r>
              <a:rPr lang="zh-CN" altLang="en-US" sz="3200" b="1" dirty="0"/>
              <a:t>等问题的学科。”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CN" sz="3200" dirty="0">
              <a:solidFill>
                <a:srgbClr val="0033CC"/>
              </a:solidFill>
            </a:endParaRPr>
          </a:p>
        </p:txBody>
      </p:sp>
      <p:sp>
        <p:nvSpPr>
          <p:cNvPr id="24580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BB7A25-998B-5F47-9E34-0AAA254DE789}" type="slidenum">
              <a:rPr lang="en-US" altLang="zh-CN" sz="1400" smtClean="0">
                <a:solidFill>
                  <a:srgbClr val="002060"/>
                </a:solidFill>
              </a:rPr>
              <a:t>14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539750" y="898524"/>
            <a:ext cx="8382000" cy="46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en-US" altLang="zh-CN" sz="3600" b="1" dirty="0">
                <a:latin typeface="Times New Roman" panose="02020603050405020304" pitchFamily="18" charset="0"/>
                <a:ea typeface="楷体_GB2312" charset="-122"/>
              </a:rPr>
              <a:t>            </a:t>
            </a:r>
          </a:p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endParaRPr kumimoji="1" lang="en-US" altLang="zh-CN" sz="3600" b="1" dirty="0">
              <a:latin typeface="Times New Roman" panose="02020603050405020304" pitchFamily="18" charset="0"/>
              <a:ea typeface="楷体_GB2312" charset="-122"/>
            </a:endParaRPr>
          </a:p>
          <a:p>
            <a:pPr eaLnBrk="1" hangingPunct="1">
              <a:lnSpc>
                <a:spcPct val="120000"/>
              </a:lnSpc>
              <a:buClrTx/>
              <a:buSzTx/>
              <a:buFontTx/>
              <a:buChar char="•"/>
            </a:pPr>
            <a:r>
              <a:rPr kumimoji="1" lang="zh-CN" altLang="en-US" sz="3600" b="1" dirty="0" smtClean="0">
                <a:latin typeface="Times New Roman" panose="02020603050405020304" pitchFamily="18" charset="0"/>
                <a:ea typeface="楷体_GB2312" charset="-122"/>
              </a:rPr>
              <a:t> 提问</a:t>
            </a:r>
            <a:r>
              <a:rPr kumimoji="1" lang="en-US" altLang="zh-CN" sz="3600" b="1" dirty="0">
                <a:latin typeface="Times New Roman" panose="02020603050405020304" pitchFamily="18" charset="0"/>
                <a:ea typeface="楷体_GB2312" charset="-122"/>
              </a:rPr>
              <a:t>2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charset="-122"/>
              </a:rPr>
              <a:t>：</a:t>
            </a:r>
            <a:endParaRPr kumimoji="1" lang="en-US" altLang="zh-CN" sz="3600" b="1" dirty="0">
              <a:latin typeface="Times New Roman" panose="02020603050405020304" pitchFamily="18" charset="0"/>
              <a:ea typeface="楷体_GB2312" charset="-122"/>
            </a:endParaRPr>
          </a:p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en-US" altLang="zh-CN" sz="3600" b="1" dirty="0">
                <a:latin typeface="Times New Roman" panose="02020603050405020304" pitchFamily="18" charset="0"/>
                <a:ea typeface="楷体_GB2312" charset="-122"/>
              </a:rPr>
              <a:t>    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charset="-122"/>
              </a:rPr>
              <a:t>我们已经学习过</a:t>
            </a:r>
            <a:r>
              <a:rPr kumimoji="1" lang="zh-CN" altLang="en-US" sz="3600" b="1" dirty="0">
                <a:solidFill>
                  <a:srgbClr val="0033CC"/>
                </a:solidFill>
                <a:latin typeface="Times New Roman" panose="02020603050405020304" pitchFamily="18" charset="0"/>
                <a:ea typeface="楷体_GB2312" charset="-122"/>
              </a:rPr>
              <a:t>高等数学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charset="-122"/>
              </a:rPr>
              <a:t>和</a:t>
            </a:r>
            <a:r>
              <a:rPr kumimoji="1" lang="zh-CN" altLang="en-US" sz="3600" b="1" dirty="0">
                <a:solidFill>
                  <a:srgbClr val="0033CC"/>
                </a:solidFill>
                <a:latin typeface="Times New Roman" panose="02020603050405020304" pitchFamily="18" charset="0"/>
                <a:ea typeface="楷体_GB2312" charset="-122"/>
              </a:rPr>
              <a:t>线性代数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charset="-122"/>
              </a:rPr>
              <a:t>等</a:t>
            </a:r>
            <a:r>
              <a:rPr kumimoji="1"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纯数学的精确方法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charset="-122"/>
              </a:rPr>
              <a:t>，为什么还需要研究</a:t>
            </a:r>
            <a:r>
              <a:rPr kumimoji="1"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charset="-122"/>
              </a:rPr>
              <a:t>数值计算方法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charset="-122"/>
              </a:rPr>
              <a:t>呢？</a:t>
            </a:r>
          </a:p>
        </p:txBody>
      </p:sp>
      <p:pic>
        <p:nvPicPr>
          <p:cNvPr id="26627" name="Picture 3" descr="AMCONF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441325"/>
            <a:ext cx="10271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C77008-8F1C-6B4C-8A1E-D623694F1477}" type="slidenum">
              <a:rPr lang="en-US" altLang="zh-CN" sz="1400" smtClean="0">
                <a:solidFill>
                  <a:srgbClr val="002060"/>
                </a:solidFill>
              </a:rPr>
              <a:t>15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内容占位符 2"/>
          <p:cNvSpPr>
            <a:spLocks noGrp="1" noChangeArrowheads="1"/>
          </p:cNvSpPr>
          <p:nvPr>
            <p:ph idx="1"/>
          </p:nvPr>
        </p:nvSpPr>
        <p:spPr>
          <a:xfrm>
            <a:off x="611188" y="980505"/>
            <a:ext cx="8004175" cy="3096567"/>
          </a:xfr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/>
              <a:t>这是因为</a:t>
            </a:r>
            <a:r>
              <a:rPr lang="zh-CN" altLang="zh-CN" b="1" dirty="0">
                <a:solidFill>
                  <a:srgbClr val="FF0000"/>
                </a:solidFill>
              </a:rPr>
              <a:t>计算机</a:t>
            </a:r>
            <a:r>
              <a:rPr lang="zh-CN" altLang="zh-CN" dirty="0"/>
              <a:t>只能解决以</a:t>
            </a:r>
            <a:r>
              <a:rPr lang="zh-CN" altLang="zh-CN" b="1" dirty="0">
                <a:solidFill>
                  <a:srgbClr val="FF0000"/>
                </a:solidFill>
              </a:rPr>
              <a:t>四则运算为基础</a:t>
            </a:r>
            <a:r>
              <a:rPr lang="zh-CN" altLang="zh-CN" dirty="0"/>
              <a:t>的，能在</a:t>
            </a:r>
            <a:r>
              <a:rPr lang="zh-CN" altLang="zh-CN" b="1" dirty="0">
                <a:solidFill>
                  <a:srgbClr val="FF0000"/>
                </a:solidFill>
              </a:rPr>
              <a:t>有穷步内结束</a:t>
            </a:r>
            <a:r>
              <a:rPr lang="zh-CN" altLang="zh-CN" dirty="0"/>
              <a:t>的计算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高等</a:t>
            </a:r>
            <a:r>
              <a:rPr lang="zh-CN" altLang="zh-CN" dirty="0"/>
              <a:t>数学和线性代数的许多理论与方法不能在计算机上直接应用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2765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A26635-9044-C740-9911-ADD0210BCCF8}" type="slidenum">
              <a:rPr lang="en-US" altLang="zh-CN" sz="1400" smtClean="0">
                <a:solidFill>
                  <a:srgbClr val="002060"/>
                </a:solidFill>
              </a:rPr>
              <a:t>16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 bwMode="auto">
          <a:xfrm>
            <a:off x="611560" y="4437112"/>
            <a:ext cx="8004175" cy="1069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 dirty="0" smtClean="0"/>
              <a:t>举例？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5"/>
          <p:cNvGraphicFramePr>
            <a:graphicFrameLocks noChangeAspect="1"/>
          </p:cNvGraphicFramePr>
          <p:nvPr/>
        </p:nvGraphicFramePr>
        <p:xfrm>
          <a:off x="1619771" y="836712"/>
          <a:ext cx="20161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" name="Equation" r:id="rId4" imgW="18592800" imgH="4572000" progId="Equation.DSMT4">
                  <p:embed/>
                </p:oleObj>
              </mc:Choice>
              <mc:Fallback>
                <p:oleObj name="Equation" r:id="rId4" imgW="18592800" imgH="4572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771" y="836712"/>
                        <a:ext cx="2016125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84474" y="476672"/>
            <a:ext cx="140335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000000"/>
                </a:solidFill>
              </a:rPr>
              <a:t>超越方程</a:t>
            </a:r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/>
        </p:nvGraphicFramePr>
        <p:xfrm>
          <a:off x="250825" y="2081213"/>
          <a:ext cx="464343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" name="Equation" r:id="rId6" imgW="53644800" imgH="8839200" progId="Equation.DSMT4">
                  <p:embed/>
                </p:oleObj>
              </mc:Choice>
              <mc:Fallback>
                <p:oleObj name="Equation" r:id="rId6" imgW="53644800" imgH="8839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081213"/>
                        <a:ext cx="4643438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276498" y="1700808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含有无穷多项的运算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>
            <a:off x="5221287" y="1458913"/>
            <a:ext cx="2663825" cy="1008062"/>
          </a:xfrm>
          <a:prstGeom prst="wedgeEllipseCallout">
            <a:avLst>
              <a:gd name="adj1" fmla="val -68356"/>
              <a:gd name="adj2" fmla="val -72361"/>
            </a:avLst>
          </a:prstGeom>
          <a:solidFill>
            <a:srgbClr val="D6E1E2"/>
          </a:solidFill>
          <a:ln w="9525">
            <a:solidFill>
              <a:srgbClr val="29698D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solidFill>
                  <a:srgbClr val="29698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在计算机上能求解吗？</a:t>
            </a:r>
          </a:p>
        </p:txBody>
      </p:sp>
      <p:sp>
        <p:nvSpPr>
          <p:cNvPr id="20488" name="内容占位符 2"/>
          <p:cNvSpPr>
            <a:spLocks noGrp="1" noChangeArrowheads="1"/>
          </p:cNvSpPr>
          <p:nvPr>
            <p:ph idx="1"/>
          </p:nvPr>
        </p:nvSpPr>
        <p:spPr>
          <a:xfrm>
            <a:off x="494030" y="3284855"/>
            <a:ext cx="8229600" cy="3354070"/>
          </a:xfr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首先，众多生产实践与科学研究问题本身并不具备解析形式，或者运用纯数学方法难以找到问题的解析解。</a:t>
            </a:r>
          </a:p>
          <a:p>
            <a:pPr lvl="1">
              <a:lnSpc>
                <a:spcPct val="150000"/>
              </a:lnSpc>
            </a:pPr>
            <a:r>
              <a:rPr lang="zh-CN" altLang="en-US" sz="2425" dirty="0"/>
              <a:t>例如，对于</a:t>
            </a:r>
            <a:r>
              <a:rPr lang="zh-CN" altLang="en-US" sz="2425" dirty="0">
                <a:solidFill>
                  <a:srgbClr val="FF0000"/>
                </a:solidFill>
              </a:rPr>
              <a:t>超越方程</a:t>
            </a:r>
            <a:r>
              <a:rPr lang="zh-CN" altLang="en-US" sz="2425" dirty="0"/>
              <a:t>，我们只能采用近似的计算方法来得到问题的答案。</a:t>
            </a:r>
          </a:p>
        </p:txBody>
      </p:sp>
      <p:sp>
        <p:nvSpPr>
          <p:cNvPr id="2868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480673-48B2-6848-BB77-147A3E1CF9BC}" type="slidenum">
              <a:rPr lang="en-US" altLang="zh-CN" sz="1400" smtClean="0">
                <a:solidFill>
                  <a:srgbClr val="002060"/>
                </a:solidFill>
              </a:rPr>
              <a:t>17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 animBg="1"/>
      <p:bldP spid="2048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2"/>
          <p:cNvSpPr>
            <a:spLocks noGrp="1" noChangeArrowheads="1"/>
          </p:cNvSpPr>
          <p:nvPr>
            <p:ph idx="1"/>
          </p:nvPr>
        </p:nvSpPr>
        <p:spPr>
          <a:xfrm>
            <a:off x="395288" y="1052513"/>
            <a:ext cx="8424862" cy="4752975"/>
          </a:xfr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其次，一些问题虽然具有解析形式，但过于复杂，计算机无法在可接受的时间内求解。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1800"/>
              </a:spcBef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例如，利用线性代数中的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Cramer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法则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来求解一个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阶线性方程组，需要计算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阶行列式，也就是要作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次乘法运算，当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较大时，例如取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=1000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，那么即使是当前速度最快的计算机也需要运算几年才能得到结果。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99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942BA6-44FC-6745-B740-426F6953AA0C}" type="slidenum">
              <a:rPr lang="en-US" altLang="zh-CN" sz="1400" smtClean="0">
                <a:solidFill>
                  <a:srgbClr val="002060"/>
                </a:solidFill>
              </a:rPr>
              <a:t>18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2"/>
          <p:cNvSpPr>
            <a:spLocks noGrp="1" noChangeArrowheads="1"/>
          </p:cNvSpPr>
          <p:nvPr>
            <p:ph idx="1"/>
          </p:nvPr>
        </p:nvSpPr>
        <p:spPr>
          <a:xfrm>
            <a:off x="611188" y="1052513"/>
            <a:ext cx="8281987" cy="4752975"/>
          </a:xfr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800" dirty="0"/>
              <a:t>解析解还可能含有</a:t>
            </a:r>
            <a:r>
              <a:rPr lang="zh-CN" altLang="zh-CN" sz="2800" dirty="0">
                <a:solidFill>
                  <a:srgbClr val="FF0000"/>
                </a:solidFill>
              </a:rPr>
              <a:t>无穷多项</a:t>
            </a:r>
            <a:r>
              <a:rPr lang="zh-CN" altLang="zh-CN" sz="2800" dirty="0"/>
              <a:t>，只能使用近似的计算方法去逼近问题的解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sz="2800" dirty="0"/>
              <a:t>再</a:t>
            </a:r>
            <a:r>
              <a:rPr lang="zh-CN" altLang="zh-CN" sz="2800" dirty="0"/>
              <a:t>者，在分析实验、观察数据时，也需要使用</a:t>
            </a:r>
            <a:r>
              <a:rPr lang="en-US" altLang="zh-CN" sz="2800" dirty="0"/>
              <a:t>  </a:t>
            </a:r>
            <a:r>
              <a:rPr lang="zh-CN" altLang="zh-CN" sz="2800" dirty="0"/>
              <a:t>插值、拟合等多种数值方法把一系列</a:t>
            </a:r>
            <a:r>
              <a:rPr lang="zh-CN" altLang="zh-CN" sz="2800" dirty="0">
                <a:solidFill>
                  <a:srgbClr val="FF0000"/>
                </a:solidFill>
              </a:rPr>
              <a:t>离散的数据</a:t>
            </a:r>
            <a:r>
              <a:rPr lang="zh-CN" altLang="zh-CN" sz="2800" dirty="0"/>
              <a:t>关联起来。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1B2E3F-E202-3649-BF08-3BA47C6FBE95}" type="slidenum">
              <a:rPr lang="en-US" altLang="zh-CN" sz="1400" smtClean="0">
                <a:solidFill>
                  <a:srgbClr val="002060"/>
                </a:solidFill>
              </a:rPr>
              <a:t>19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>
          <a:xfrm>
            <a:off x="518864" y="421829"/>
            <a:ext cx="8229600" cy="846931"/>
          </a:xfrm>
        </p:spPr>
        <p:txBody>
          <a:bodyPr/>
          <a:lstStyle/>
          <a:p>
            <a:r>
              <a:rPr lang="zh-CN" altLang="en-US" sz="3600" dirty="0" smtClean="0"/>
              <a:t>课程的学习平台</a:t>
            </a:r>
            <a:endParaRPr lang="zh-CN" altLang="en-US" sz="3600" dirty="0"/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4277072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zh-CN" altLang="en-US" sz="40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本课程的教学</a:t>
            </a:r>
            <a:r>
              <a:rPr lang="en-US" altLang="zh-CN" sz="40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QQ</a:t>
            </a:r>
            <a:r>
              <a:rPr lang="zh-CN" altLang="en-US" sz="40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群</a:t>
            </a:r>
            <a:endParaRPr lang="en-US" altLang="zh-CN" sz="4000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3200" dirty="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提供课程资料下载，</a:t>
            </a:r>
            <a:r>
              <a:rPr lang="zh-CN" altLang="en-US" sz="32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如课件等</a:t>
            </a:r>
            <a:r>
              <a:rPr lang="zh-CN" altLang="en-US" sz="3200" dirty="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3200" dirty="0" smtClean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3200" dirty="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师生交互、发布课程通知等。</a:t>
            </a:r>
            <a:endParaRPr lang="en-US" altLang="zh-CN" sz="3600" dirty="0" smtClean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40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学校平台：蕴瑜课堂</a:t>
            </a:r>
            <a:endParaRPr lang="en-US" altLang="zh-CN" sz="4000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en-US" altLang="zh-CN" sz="32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hlinkClick r:id="rId2"/>
              </a:rPr>
              <a:t>https://</a:t>
            </a:r>
            <a:r>
              <a:rPr lang="en-US" altLang="zh-CN" sz="3200" dirty="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hlinkClick r:id="rId2"/>
              </a:rPr>
              <a:t>courses.gdut.edu.cn</a:t>
            </a:r>
            <a:endParaRPr lang="en-US" altLang="zh-CN" sz="3200" dirty="0" smtClean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3200" dirty="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提交作业、实验报告等。</a:t>
            </a:r>
            <a:endParaRPr lang="en-US" altLang="zh-CN" sz="3200" dirty="0" smtClean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172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3DD0E0-DE4E-D34D-95E9-331F8F9803D9}" type="slidenum">
              <a:rPr lang="en-US" altLang="zh-CN" sz="1400" smtClean="0">
                <a:solidFill>
                  <a:srgbClr val="002060"/>
                </a:solidFill>
              </a:rPr>
              <a:t>2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 bwMode="auto">
          <a:xfrm>
            <a:off x="539750" y="441325"/>
            <a:ext cx="8382000" cy="1752600"/>
            <a:chOff x="243" y="240"/>
            <a:chExt cx="5280" cy="1104"/>
          </a:xfrm>
        </p:grpSpPr>
        <p:sp>
          <p:nvSpPr>
            <p:cNvPr id="61444" name="Rectangle 2"/>
            <p:cNvSpPr>
              <a:spLocks noChangeArrowheads="1"/>
            </p:cNvSpPr>
            <p:nvPr/>
          </p:nvSpPr>
          <p:spPr bwMode="auto">
            <a:xfrm>
              <a:off x="243" y="528"/>
              <a:ext cx="5280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kumimoji="1" lang="en-US" altLang="zh-CN" sz="3600" b="1" dirty="0">
                  <a:latin typeface="Times New Roman" panose="02020603050405020304" pitchFamily="18" charset="0"/>
                  <a:ea typeface="楷体_GB2312" charset="-122"/>
                </a:rPr>
                <a:t>            </a:t>
              </a:r>
            </a:p>
            <a:p>
              <a:pPr eaLnBrk="1" hangingPunct="1">
                <a:buClrTx/>
                <a:buSzTx/>
                <a:buFontTx/>
                <a:buNone/>
              </a:pPr>
              <a:endParaRPr kumimoji="1" lang="en-US" altLang="zh-CN" sz="3600" b="1" dirty="0">
                <a:latin typeface="Times New Roman" panose="02020603050405020304" pitchFamily="18" charset="0"/>
                <a:ea typeface="楷体_GB2312" charset="-122"/>
              </a:endParaRPr>
            </a:p>
            <a:p>
              <a:pPr eaLnBrk="1" hangingPunct="1">
                <a:lnSpc>
                  <a:spcPct val="150000"/>
                </a:lnSpc>
                <a:buClrTx/>
                <a:buSzTx/>
                <a:buFontTx/>
                <a:buChar char="•"/>
              </a:pPr>
              <a:r>
                <a:rPr kumimoji="1" lang="zh-CN" altLang="en-US" sz="3600" b="1" dirty="0">
                  <a:latin typeface="Times New Roman" panose="02020603050405020304" pitchFamily="18" charset="0"/>
                  <a:ea typeface="楷体_GB2312" charset="-122"/>
                </a:rPr>
                <a:t>提问</a:t>
              </a:r>
              <a:r>
                <a:rPr kumimoji="1" lang="en-US" altLang="zh-CN" sz="3600" b="1" dirty="0">
                  <a:latin typeface="Times New Roman" panose="02020603050405020304" pitchFamily="18" charset="0"/>
                  <a:ea typeface="楷体_GB2312" charset="-122"/>
                </a:rPr>
                <a:t>3</a:t>
              </a:r>
              <a:r>
                <a:rPr kumimoji="1" lang="zh-CN" altLang="en-US" sz="3600" b="1" dirty="0">
                  <a:latin typeface="Times New Roman" panose="02020603050405020304" pitchFamily="18" charset="0"/>
                  <a:ea typeface="楷体_GB2312" charset="-122"/>
                </a:rPr>
                <a:t>：编写程序的代码正确，能保证得到的结果一定正确吗？</a:t>
              </a:r>
            </a:p>
          </p:txBody>
        </p:sp>
        <p:pic>
          <p:nvPicPr>
            <p:cNvPr id="61445" name="Picture 3" descr="AMCONFU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40"/>
              <a:ext cx="647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43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166C77-C1D7-7B4B-9E01-C0BFBDC25D4E}" type="slidenum">
              <a:rPr lang="en-US" altLang="zh-CN" sz="1400" smtClean="0">
                <a:solidFill>
                  <a:srgbClr val="002060"/>
                </a:solidFill>
              </a:rPr>
              <a:t>20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510480" y="1042119"/>
            <a:ext cx="8382000" cy="447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ClrTx/>
              <a:buSzTx/>
              <a:buFontTx/>
              <a:buChar char="•"/>
            </a:pPr>
            <a:r>
              <a:rPr kumimoji="1" lang="zh-CN" altLang="en-US" sz="3200" b="1" dirty="0" smtClean="0">
                <a:latin typeface="Times New Roman" panose="02020603050405020304" pitchFamily="18" charset="0"/>
                <a:ea typeface="楷体_GB2312" charset="-122"/>
              </a:rPr>
              <a:t> 十进制向二进制转换会产生误差</a:t>
            </a:r>
            <a:endParaRPr kumimoji="1" lang="en-US" altLang="zh-CN" sz="3200" b="1" dirty="0" smtClean="0">
              <a:latin typeface="Times New Roman" panose="02020603050405020304" pitchFamily="18" charset="0"/>
              <a:ea typeface="楷体_GB2312" charset="-122"/>
            </a:endParaRPr>
          </a:p>
          <a:p>
            <a:pPr eaLnBrk="1" hangingPunct="1">
              <a:lnSpc>
                <a:spcPct val="150000"/>
              </a:lnSpc>
              <a:buClrTx/>
              <a:buSzTx/>
              <a:buFontTx/>
              <a:buChar char="•"/>
            </a:pPr>
            <a:r>
              <a:rPr kumimoji="1" lang="zh-CN" altLang="en-US" sz="3200" b="1" dirty="0" smtClean="0">
                <a:latin typeface="Times New Roman" panose="02020603050405020304" pitchFamily="18" charset="0"/>
                <a:ea typeface="楷体_GB2312" charset="-122"/>
              </a:rPr>
              <a:t> 尝试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_GB2312" charset="-122"/>
              </a:rPr>
              <a:t>用计算机编程序表示</a:t>
            </a:r>
            <a:endParaRPr kumimoji="1" lang="en-US" altLang="zh-CN" sz="3200" b="1" dirty="0">
              <a:latin typeface="Times New Roman" panose="02020603050405020304" pitchFamily="18" charset="0"/>
              <a:ea typeface="楷体_GB2312" charset="-122"/>
            </a:endParaRPr>
          </a:p>
          <a:p>
            <a:pPr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kumimoji="1" lang="en-US" altLang="zh-CN" sz="3600" b="1" dirty="0">
                <a:latin typeface="Times New Roman" panose="02020603050405020304" pitchFamily="18" charset="0"/>
                <a:ea typeface="楷体_GB2312" charset="-122"/>
              </a:rPr>
              <a:t>    </a:t>
            </a:r>
            <a:r>
              <a:rPr kumimoji="1" lang="en-US" altLang="zh-CN" sz="3200" b="1" dirty="0">
                <a:latin typeface="Times New Roman" panose="02020603050405020304" pitchFamily="18" charset="0"/>
                <a:ea typeface="楷体_GB2312" charset="-122"/>
              </a:rPr>
              <a:t>x1 = 1.00000000000000000000001</a:t>
            </a:r>
          </a:p>
          <a:p>
            <a:pPr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_GB2312" charset="-122"/>
              </a:rPr>
              <a:t>    x2 = 1.000001</a:t>
            </a:r>
          </a:p>
          <a:p>
            <a:pPr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  <a:ea typeface="楷体_GB2312" charset="-122"/>
              </a:rPr>
              <a:t>    x3 = </a:t>
            </a:r>
            <a:r>
              <a:rPr kumimoji="1" lang="en-US" altLang="zh-CN" sz="3200" b="1" dirty="0" smtClean="0">
                <a:latin typeface="Times New Roman" panose="02020603050405020304" pitchFamily="18" charset="0"/>
                <a:ea typeface="楷体_GB2312" charset="-122"/>
              </a:rPr>
              <a:t>0.00000000000000000000001</a:t>
            </a:r>
            <a:endParaRPr kumimoji="1" lang="en-US" altLang="zh-CN" sz="3200" b="1" dirty="0">
              <a:latin typeface="Times New Roman" panose="02020603050405020304" pitchFamily="18" charset="0"/>
              <a:ea typeface="楷体_GB2312" charset="-122"/>
            </a:endParaRPr>
          </a:p>
        </p:txBody>
      </p:sp>
      <p:sp>
        <p:nvSpPr>
          <p:cNvPr id="6349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A73101-548E-1740-A732-68757C8C9865}" type="slidenum">
              <a:rPr lang="en-US" altLang="zh-CN" sz="1400" smtClean="0">
                <a:solidFill>
                  <a:srgbClr val="002060"/>
                </a:solidFill>
              </a:rPr>
              <a:t>21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7813"/>
            <a:ext cx="8435975" cy="1139825"/>
          </a:xfrm>
        </p:spPr>
        <p:txBody>
          <a:bodyPr/>
          <a:lstStyle/>
          <a:p>
            <a:pPr algn="ctr" eaLnBrk="1" hangingPunct="1"/>
            <a:r>
              <a:rPr lang="zh-CN" altLang="en-US" sz="5400"/>
              <a:t>第一章 绪论与计算误差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57338"/>
            <a:ext cx="7848600" cy="40322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</a:rPr>
              <a:t>计算方法研究内容与意义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/>
              <a:t>2 </a:t>
            </a:r>
            <a:r>
              <a:rPr lang="zh-CN" altLang="en-US" sz="3200" b="1" dirty="0"/>
              <a:t>计算方法在数学建模中的应用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/>
              <a:t>3 </a:t>
            </a:r>
            <a:r>
              <a:rPr lang="zh-CN" altLang="en-US" sz="3200" b="1" dirty="0"/>
              <a:t>误差的基本概念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/>
              <a:t>4 </a:t>
            </a:r>
            <a:r>
              <a:rPr lang="zh-CN" altLang="en-US" sz="3200" b="1" dirty="0"/>
              <a:t>计算方法的数值稳定性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/>
              <a:t>5 </a:t>
            </a:r>
            <a:r>
              <a:rPr lang="zh-CN" altLang="en-US" sz="3200" b="1" dirty="0"/>
              <a:t>设计计算方法的</a:t>
            </a:r>
            <a:r>
              <a:rPr lang="zh-CN" altLang="en-US" sz="3200" b="1" dirty="0" smtClean="0"/>
              <a:t>原则</a:t>
            </a:r>
            <a:endParaRPr lang="en-US" altLang="zh-CN" sz="3200" b="1" dirty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B2D6FA-9DBE-3449-AFF5-8DC1215AD8B7}" type="slidenum">
              <a:rPr lang="zh-CN" altLang="en-US" sz="1400" smtClean="0">
                <a:solidFill>
                  <a:srgbClr val="002060"/>
                </a:solidFill>
              </a:rPr>
              <a:t>22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 </a:t>
            </a:r>
            <a:r>
              <a:rPr lang="zh-CN" altLang="en-US" dirty="0"/>
              <a:t>计算方法在数学建模中的应用</a:t>
            </a:r>
          </a:p>
        </p:txBody>
      </p:sp>
      <p:sp>
        <p:nvSpPr>
          <p:cNvPr id="33795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/>
              <a:t>2.1</a:t>
            </a:r>
            <a:r>
              <a:rPr lang="zh-CN" altLang="en-US" dirty="0"/>
              <a:t>计算机</a:t>
            </a:r>
            <a:r>
              <a:rPr lang="zh-CN" altLang="en-US" dirty="0">
                <a:solidFill>
                  <a:srgbClr val="FF0000"/>
                </a:solidFill>
              </a:rPr>
              <a:t>动画中的建模</a:t>
            </a:r>
          </a:p>
        </p:txBody>
      </p:sp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5292725" y="1268760"/>
            <a:ext cx="3263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33CC"/>
                </a:solidFill>
              </a:rPr>
              <a:t>星球大战中的尤达大师</a:t>
            </a:r>
          </a:p>
        </p:txBody>
      </p:sp>
      <p:sp>
        <p:nvSpPr>
          <p:cNvPr id="33797" name="TextBox 5"/>
          <p:cNvSpPr txBox="1">
            <a:spLocks noChangeArrowheads="1"/>
          </p:cNvSpPr>
          <p:nvPr/>
        </p:nvSpPr>
        <p:spPr bwMode="auto">
          <a:xfrm>
            <a:off x="6516688" y="2282825"/>
            <a:ext cx="2254250" cy="1938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/>
              <a:t>    他的头发和衣服都用一束束被弹簧串联在一起的粒子来模拟。</a:t>
            </a:r>
            <a:endParaRPr lang="en-US" altLang="zh-CN" sz="2000" dirty="0"/>
          </a:p>
        </p:txBody>
      </p:sp>
      <p:pic>
        <p:nvPicPr>
          <p:cNvPr id="3379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73238"/>
            <a:ext cx="619918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9AB85E-37FE-C248-BF38-FF3067B58954}" type="slidenum">
              <a:rPr lang="en-US" altLang="zh-CN" sz="1400" smtClean="0">
                <a:solidFill>
                  <a:srgbClr val="002060"/>
                </a:solidFill>
              </a:rPr>
              <a:t>23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4"/>
          <p:cNvSpPr txBox="1">
            <a:spLocks noChangeArrowheads="1"/>
          </p:cNvSpPr>
          <p:nvPr/>
        </p:nvSpPr>
        <p:spPr bwMode="auto">
          <a:xfrm>
            <a:off x="547688" y="333375"/>
            <a:ext cx="32623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33CC"/>
                </a:solidFill>
              </a:rPr>
              <a:t>星球大战中的尤达大师</a:t>
            </a:r>
          </a:p>
        </p:txBody>
      </p:sp>
      <p:pic>
        <p:nvPicPr>
          <p:cNvPr id="35843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" t="17703" r="3555" b="7014"/>
          <a:stretch>
            <a:fillRect/>
          </a:stretch>
        </p:blipFill>
        <p:spPr bwMode="auto">
          <a:xfrm>
            <a:off x="880032" y="920453"/>
            <a:ext cx="7780337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2" t="4294" r="13638" b="6328"/>
          <a:stretch>
            <a:fillRect/>
          </a:stretch>
        </p:blipFill>
        <p:spPr bwMode="auto">
          <a:xfrm>
            <a:off x="105183" y="3024188"/>
            <a:ext cx="250063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矩形 14"/>
          <p:cNvSpPr>
            <a:spLocks noChangeArrowheads="1"/>
          </p:cNvSpPr>
          <p:nvPr/>
        </p:nvSpPr>
        <p:spPr bwMode="auto">
          <a:xfrm>
            <a:off x="2987824" y="4521258"/>
            <a:ext cx="5759450" cy="12840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/>
              <a:t>利用</a:t>
            </a:r>
            <a:r>
              <a:rPr lang="zh-CN" altLang="en-US" sz="2800" dirty="0">
                <a:solidFill>
                  <a:srgbClr val="FF0000"/>
                </a:solidFill>
              </a:rPr>
              <a:t>插值法</a:t>
            </a:r>
            <a:r>
              <a:rPr lang="zh-CN" altLang="en-US" sz="2400" dirty="0"/>
              <a:t>与</a:t>
            </a:r>
            <a:r>
              <a:rPr lang="zh-CN" altLang="en-US" sz="2800" dirty="0">
                <a:solidFill>
                  <a:srgbClr val="FF0000"/>
                </a:solidFill>
              </a:rPr>
              <a:t>偏微分方程的数值解法</a:t>
            </a:r>
            <a:r>
              <a:rPr lang="zh-CN" altLang="en-US" sz="2800" dirty="0"/>
              <a:t>获得平滑的曲线</a:t>
            </a:r>
          </a:p>
        </p:txBody>
      </p:sp>
      <p:sp>
        <p:nvSpPr>
          <p:cNvPr id="35846" name="TextBox 1"/>
          <p:cNvSpPr txBox="1">
            <a:spLocks noChangeArrowheads="1"/>
          </p:cNvSpPr>
          <p:nvPr/>
        </p:nvSpPr>
        <p:spPr bwMode="auto">
          <a:xfrm>
            <a:off x="2195513" y="6516688"/>
            <a:ext cx="694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http://academics.davidson.edu/math/chartier/Starwars/default.html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7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CEB698-B50D-5A4B-9A95-2500537B8507}" type="slidenum">
              <a:rPr lang="en-US" altLang="zh-CN" sz="1400" smtClean="0">
                <a:solidFill>
                  <a:srgbClr val="002060"/>
                </a:solidFill>
              </a:rPr>
              <a:t>24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4" t="7481" r="3378" b="3174"/>
          <a:stretch>
            <a:fillRect/>
          </a:stretch>
        </p:blipFill>
        <p:spPr>
          <a:xfrm>
            <a:off x="35496" y="703263"/>
            <a:ext cx="5664201" cy="5534025"/>
          </a:xfrm>
        </p:spPr>
      </p:pic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4427984" y="367060"/>
            <a:ext cx="4608512" cy="55102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长袍的移动</a:t>
            </a:r>
            <a:r>
              <a:rPr lang="zh-CN" altLang="en-US" sz="2800" dirty="0">
                <a:solidFill>
                  <a:srgbClr val="002060"/>
                </a:solidFill>
              </a:rPr>
              <a:t>：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每个粒子的运动遵守牛顿第二定律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(d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由于粒子具有质量，式子改写为二阶常微分方程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因为在某个初始时刻粒子的状态已经给定了，所以这个常微分方程是一个初值问题。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8" name="矩形 8"/>
          <p:cNvSpPr>
            <a:spLocks noChangeArrowheads="1"/>
          </p:cNvSpPr>
          <p:nvPr/>
        </p:nvSpPr>
        <p:spPr bwMode="auto">
          <a:xfrm>
            <a:off x="5203825" y="4869160"/>
            <a:ext cx="34559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常微分方程初值问题的数值解法</a:t>
            </a:r>
          </a:p>
        </p:txBody>
      </p:sp>
      <p:graphicFrame>
        <p:nvGraphicFramePr>
          <p:cNvPr id="36869" name="对象 9"/>
          <p:cNvGraphicFramePr>
            <a:graphicFrameLocks noChangeAspect="1"/>
          </p:cNvGraphicFramePr>
          <p:nvPr/>
        </p:nvGraphicFramePr>
        <p:xfrm>
          <a:off x="5867400" y="3141663"/>
          <a:ext cx="11779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r:id="rId5" imgW="12496800" imgH="8839200" progId="Equation.DSMT4">
                  <p:embed/>
                </p:oleObj>
              </mc:Choice>
              <mc:Fallback>
                <p:oleObj r:id="rId5" imgW="12496800" imgH="88392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141663"/>
                        <a:ext cx="11779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7CEDB2-64A7-6349-99F0-A737497D8684}" type="slidenum">
              <a:rPr lang="en-US" altLang="zh-CN" sz="1400" smtClean="0">
                <a:solidFill>
                  <a:srgbClr val="002060"/>
                </a:solidFill>
              </a:rPr>
              <a:t>25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6"/>
          <p:cNvSpPr>
            <a:spLocks noChangeArrowheads="1"/>
          </p:cNvSpPr>
          <p:nvPr/>
        </p:nvSpPr>
        <p:spPr bwMode="auto">
          <a:xfrm>
            <a:off x="4586734" y="1060946"/>
            <a:ext cx="4449762" cy="3232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关键帧动画技术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    </a:t>
            </a:r>
            <a:r>
              <a:rPr lang="zh-CN" altLang="en-US" sz="2000" dirty="0"/>
              <a:t>每个姿势由某些特定点（粒子）确定，计算机采用</a:t>
            </a:r>
            <a:r>
              <a:rPr lang="zh-CN" altLang="en-US" sz="2800" dirty="0">
                <a:solidFill>
                  <a:srgbClr val="FF0000"/>
                </a:solidFill>
              </a:rPr>
              <a:t>插值法</a:t>
            </a:r>
            <a:r>
              <a:rPr lang="zh-CN" altLang="en-US" sz="2000" dirty="0"/>
              <a:t>自动决定中间帧的相应姿势。</a:t>
            </a:r>
            <a:endParaRPr lang="en-US" altLang="zh-CN" sz="20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/>
              <a:t>    </a:t>
            </a:r>
            <a:endParaRPr lang="zh-CN" altLang="en-US" sz="2000" dirty="0"/>
          </a:p>
        </p:txBody>
      </p:sp>
      <p:pic>
        <p:nvPicPr>
          <p:cNvPr id="38915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646"/>
            <a:ext cx="419258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矩形 1"/>
          <p:cNvSpPr>
            <a:spLocks noChangeArrowheads="1"/>
          </p:cNvSpPr>
          <p:nvPr/>
        </p:nvSpPr>
        <p:spPr bwMode="auto">
          <a:xfrm>
            <a:off x="611560" y="4821138"/>
            <a:ext cx="8280920" cy="1200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/>
              <a:t>    数值计算</a:t>
            </a:r>
            <a:r>
              <a:rPr lang="zh-CN" altLang="en-US" sz="2400" dirty="0"/>
              <a:t>方法通过模拟粒子在离散时间下每一步的状况，用来求近似解。</a:t>
            </a:r>
          </a:p>
        </p:txBody>
      </p:sp>
      <p:sp>
        <p:nvSpPr>
          <p:cNvPr id="38917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9D1D20-CCED-6B4F-BF80-B2755B6C67EC}" type="slidenum">
              <a:rPr lang="en-US" altLang="zh-CN" sz="1400" smtClean="0">
                <a:solidFill>
                  <a:srgbClr val="002060"/>
                </a:solidFill>
              </a:rPr>
              <a:t>26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迪斯尼的动画</a:t>
            </a:r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46E598-E3BD-0D41-AE3E-DED743C920E5}" type="slidenum">
              <a:rPr lang="en-US" altLang="zh-CN" sz="1400" smtClean="0">
                <a:solidFill>
                  <a:srgbClr val="002060"/>
                </a:solidFill>
              </a:rPr>
              <a:t>27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pic>
        <p:nvPicPr>
          <p:cNvPr id="3994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 t="10110" r="9390" b="15591"/>
          <a:stretch>
            <a:fillRect/>
          </a:stretch>
        </p:blipFill>
        <p:spPr bwMode="auto">
          <a:xfrm>
            <a:off x="755650" y="1031875"/>
            <a:ext cx="360045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 t="15269" r="8932" b="3467"/>
          <a:stretch>
            <a:fillRect/>
          </a:stretch>
        </p:blipFill>
        <p:spPr bwMode="auto">
          <a:xfrm>
            <a:off x="4716463" y="476250"/>
            <a:ext cx="3527425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迪斯尼的动画</a:t>
            </a:r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8C68FF-2A1B-B747-8567-0E969D54B6AC}" type="slidenum">
              <a:rPr lang="en-US" altLang="zh-CN" sz="1400" smtClean="0">
                <a:solidFill>
                  <a:srgbClr val="002060"/>
                </a:solidFill>
              </a:rPr>
              <a:t>28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pic>
        <p:nvPicPr>
          <p:cNvPr id="4096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" t="51645" r="7556"/>
          <a:stretch>
            <a:fillRect/>
          </a:stretch>
        </p:blipFill>
        <p:spPr bwMode="auto">
          <a:xfrm>
            <a:off x="4211638" y="1125538"/>
            <a:ext cx="4797425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" t="10110" r="7556" b="51515"/>
          <a:stretch>
            <a:fillRect/>
          </a:stretch>
        </p:blipFill>
        <p:spPr bwMode="auto">
          <a:xfrm>
            <a:off x="0" y="1916113"/>
            <a:ext cx="4881563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迪斯尼的动画</a:t>
            </a:r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C8C425-5FE4-F547-98BE-1A44120B7E4C}" type="slidenum">
              <a:rPr lang="en-US" altLang="zh-CN" sz="1400" smtClean="0">
                <a:solidFill>
                  <a:srgbClr val="002060"/>
                </a:solidFill>
              </a:rPr>
              <a:t>29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pic>
        <p:nvPicPr>
          <p:cNvPr id="4198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28232" r="4802" b="42337"/>
          <a:stretch>
            <a:fillRect/>
          </a:stretch>
        </p:blipFill>
        <p:spPr bwMode="auto">
          <a:xfrm>
            <a:off x="514350" y="3357563"/>
            <a:ext cx="3927475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t="9853" r="3427" b="55063"/>
          <a:stretch>
            <a:fillRect/>
          </a:stretch>
        </p:blipFill>
        <p:spPr bwMode="auto">
          <a:xfrm>
            <a:off x="4448175" y="2863850"/>
            <a:ext cx="4176713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11140" r="8310" b="80389"/>
          <a:stretch>
            <a:fillRect/>
          </a:stretch>
        </p:blipFill>
        <p:spPr bwMode="auto">
          <a:xfrm>
            <a:off x="1849438" y="1268413"/>
            <a:ext cx="518477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19878" r="4802" b="76251"/>
          <a:stretch>
            <a:fillRect/>
          </a:stretch>
        </p:blipFill>
        <p:spPr bwMode="auto">
          <a:xfrm>
            <a:off x="392113" y="2876550"/>
            <a:ext cx="39274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457200"/>
            <a:ext cx="7631113" cy="838200"/>
          </a:xfrm>
        </p:spPr>
        <p:txBody>
          <a:bodyPr/>
          <a:lstStyle/>
          <a:p>
            <a:pPr eaLnBrk="1" hangingPunct="1"/>
            <a:r>
              <a:rPr lang="zh-CN" altLang="en-US" sz="5700"/>
              <a:t>课程目标和要求  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4"/>
            <a:ext cx="7993062" cy="4464521"/>
          </a:xfrm>
        </p:spPr>
        <p:txBody>
          <a:bodyPr/>
          <a:lstStyle/>
          <a:p>
            <a:pPr marL="386080" indent="-386080" eaLnBrk="1" hangingPunct="1"/>
            <a:r>
              <a:rPr lang="zh-CN" altLang="en-GB" sz="3600" b="1" dirty="0">
                <a:solidFill>
                  <a:schemeClr val="tx2"/>
                </a:solidFill>
              </a:rPr>
              <a:t>目标</a:t>
            </a:r>
            <a:endParaRPr lang="zh-CN" altLang="en-GB" sz="3600" b="1" dirty="0">
              <a:solidFill>
                <a:srgbClr val="FFFF00"/>
              </a:solidFill>
            </a:endParaRPr>
          </a:p>
          <a:p>
            <a:pPr marL="1043305" lvl="1" indent="-284480" eaLnBrk="1" hangingPunct="1">
              <a:lnSpc>
                <a:spcPct val="120000"/>
              </a:lnSpc>
            </a:pPr>
            <a:r>
              <a:rPr lang="zh-CN" altLang="en-GB" sz="2800" b="1" dirty="0">
                <a:solidFill>
                  <a:srgbClr val="0033CC"/>
                </a:solidFill>
              </a:rPr>
              <a:t>掌握</a:t>
            </a:r>
            <a:r>
              <a:rPr lang="en-US" altLang="zh-CN" sz="2800" b="1" dirty="0">
                <a:solidFill>
                  <a:srgbClr val="FF0000"/>
                </a:solidFill>
              </a:rPr>
              <a:t>Python</a:t>
            </a:r>
            <a:r>
              <a:rPr lang="zh-CN" altLang="en-US" sz="2800" b="1" dirty="0">
                <a:solidFill>
                  <a:srgbClr val="0033CC"/>
                </a:solidFill>
              </a:rPr>
              <a:t>和</a:t>
            </a:r>
            <a:r>
              <a:rPr lang="zh-CN" altLang="en-GB" sz="2800" b="1" dirty="0">
                <a:solidFill>
                  <a:srgbClr val="FF0000"/>
                </a:solidFill>
              </a:rPr>
              <a:t>数值计算方法</a:t>
            </a:r>
            <a:r>
              <a:rPr lang="zh-CN" altLang="en-GB" sz="2800" b="1" dirty="0">
                <a:solidFill>
                  <a:srgbClr val="0033CC"/>
                </a:solidFill>
              </a:rPr>
              <a:t>相关</a:t>
            </a:r>
            <a:r>
              <a:rPr lang="zh-CN" altLang="en-GB" sz="2800" b="1" dirty="0" smtClean="0">
                <a:solidFill>
                  <a:srgbClr val="0033CC"/>
                </a:solidFill>
              </a:rPr>
              <a:t>知识</a:t>
            </a:r>
            <a:endParaRPr lang="en-US" altLang="zh-CN" sz="2800" b="1" dirty="0" smtClean="0">
              <a:solidFill>
                <a:srgbClr val="0033CC"/>
              </a:solidFill>
            </a:endParaRPr>
          </a:p>
          <a:p>
            <a:pPr marL="1043305" lvl="1" indent="-284480" eaLnBrk="1" hangingPunct="1"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0033CC"/>
                </a:solidFill>
              </a:rPr>
              <a:t>主要讲解数值分析课程的常用算法</a:t>
            </a:r>
            <a:endParaRPr lang="zh-CN" altLang="en-GB" sz="2800" b="1" dirty="0" smtClean="0"/>
          </a:p>
          <a:p>
            <a:pPr marL="386080" indent="-386080" eaLnBrk="1" hangingPunct="1">
              <a:spcBef>
                <a:spcPts val="2400"/>
              </a:spcBef>
            </a:pPr>
            <a:r>
              <a:rPr lang="zh-CN" altLang="en-GB" sz="3200" b="1" dirty="0" smtClean="0">
                <a:solidFill>
                  <a:schemeClr val="tx2"/>
                </a:solidFill>
              </a:rPr>
              <a:t>学习要求</a:t>
            </a:r>
            <a:endParaRPr lang="zh-CN" altLang="en-GB" sz="3200" b="1" dirty="0" smtClean="0">
              <a:solidFill>
                <a:srgbClr val="FFFF00"/>
              </a:solidFill>
            </a:endParaRPr>
          </a:p>
          <a:p>
            <a:pPr marL="1043305" lvl="1" indent="-284480" eaLnBrk="1" hangingPunct="1">
              <a:lnSpc>
                <a:spcPct val="120000"/>
              </a:lnSpc>
            </a:pPr>
            <a:r>
              <a:rPr lang="zh-CN" altLang="en-US" sz="2800" b="1" dirty="0" smtClean="0"/>
              <a:t>认真</a:t>
            </a:r>
            <a:r>
              <a:rPr lang="zh-CN" altLang="en-US" sz="2800" b="1" dirty="0"/>
              <a:t>听讲，做笔记</a:t>
            </a:r>
            <a:endParaRPr lang="en-US" altLang="zh-CN" sz="2800" b="1" dirty="0"/>
          </a:p>
          <a:p>
            <a:pPr marL="1043305" lvl="1" indent="-284480" eaLnBrk="1" hangingPunct="1">
              <a:lnSpc>
                <a:spcPct val="120000"/>
              </a:lnSpc>
            </a:pPr>
            <a:r>
              <a:rPr lang="zh-CN" altLang="en-US" sz="2800" b="1" dirty="0"/>
              <a:t>课堂参与互动</a:t>
            </a:r>
            <a:r>
              <a:rPr lang="zh-CN" altLang="en-GB" sz="2800" b="1" dirty="0"/>
              <a:t> </a:t>
            </a:r>
            <a:endParaRPr lang="en-US" altLang="zh-CN" sz="2800" b="1" dirty="0"/>
          </a:p>
          <a:p>
            <a:pPr marL="1043305" lvl="1" indent="-284480" eaLnBrk="1" hangingPunct="1">
              <a:lnSpc>
                <a:spcPct val="120000"/>
              </a:lnSpc>
            </a:pPr>
            <a:r>
              <a:rPr lang="zh-CN" altLang="en-US" sz="2800" b="1" dirty="0"/>
              <a:t>课后实践</a:t>
            </a:r>
            <a:r>
              <a:rPr lang="zh-CN" altLang="en-US" sz="2800" b="1" dirty="0" smtClean="0"/>
              <a:t>算法</a:t>
            </a:r>
            <a:endParaRPr lang="en-US" altLang="zh-CN" sz="2800" b="1" dirty="0"/>
          </a:p>
        </p:txBody>
      </p:sp>
      <p:sp>
        <p:nvSpPr>
          <p:cNvPr id="819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9564A6-8ACC-8042-BAD1-B69127F5268E}" type="slidenum">
              <a:rPr lang="zh-CN" altLang="en-US" sz="1400" smtClean="0">
                <a:solidFill>
                  <a:srgbClr val="002060"/>
                </a:solidFill>
              </a:rPr>
              <a:t>3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冰雪奇缘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A51EC7-5BA2-8645-9E2B-A15309473321}" type="slidenum">
              <a:rPr lang="en-US" altLang="zh-CN" sz="1400" smtClean="0">
                <a:solidFill>
                  <a:srgbClr val="002060"/>
                </a:solidFill>
              </a:rPr>
              <a:t>30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pic>
        <p:nvPicPr>
          <p:cNvPr id="4301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 t="19141" r="8475" b="5272"/>
          <a:stretch>
            <a:fillRect/>
          </a:stretch>
        </p:blipFill>
        <p:spPr bwMode="auto">
          <a:xfrm>
            <a:off x="539750" y="1052513"/>
            <a:ext cx="3552825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27509" r="7095" b="145"/>
          <a:stretch>
            <a:fillRect/>
          </a:stretch>
        </p:blipFill>
        <p:spPr bwMode="auto">
          <a:xfrm>
            <a:off x="4716463" y="903288"/>
            <a:ext cx="3963987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0F03A1-0BA3-1241-929B-1AB2D0B49A78}" type="slidenum">
              <a:rPr lang="en-US" altLang="zh-CN" sz="1400" smtClean="0">
                <a:solidFill>
                  <a:srgbClr val="002060"/>
                </a:solidFill>
              </a:rPr>
              <a:t>31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pic>
        <p:nvPicPr>
          <p:cNvPr id="4403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10141" r="8334" b="8595"/>
          <a:stretch>
            <a:fillRect/>
          </a:stretch>
        </p:blipFill>
        <p:spPr bwMode="auto">
          <a:xfrm>
            <a:off x="539750" y="942975"/>
            <a:ext cx="3384550" cy="592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4" t="9348" r="8704" b="11189"/>
          <a:stretch>
            <a:fillRect/>
          </a:stretch>
        </p:blipFill>
        <p:spPr bwMode="auto">
          <a:xfrm>
            <a:off x="4859338" y="620713"/>
            <a:ext cx="3565525" cy="610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冰雪奇缘</a:t>
            </a:r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 </a:t>
            </a:r>
            <a:r>
              <a:rPr lang="zh-CN" altLang="en-US"/>
              <a:t>计算方法在数学建模中的应用</a:t>
            </a:r>
          </a:p>
        </p:txBody>
      </p:sp>
      <p:sp>
        <p:nvSpPr>
          <p:cNvPr id="45059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/>
              <a:t>2.2 </a:t>
            </a:r>
            <a:r>
              <a:rPr lang="zh-CN" altLang="en-US" dirty="0"/>
              <a:t>半导体材料中的</a:t>
            </a:r>
            <a:r>
              <a:rPr lang="zh-CN" altLang="en-US" dirty="0">
                <a:solidFill>
                  <a:srgbClr val="FF0000"/>
                </a:solidFill>
              </a:rPr>
              <a:t>电子行为建模</a:t>
            </a:r>
          </a:p>
        </p:txBody>
      </p:sp>
      <p:pic>
        <p:nvPicPr>
          <p:cNvPr id="45060" name="Picture 2" descr="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48569"/>
            <a:ext cx="4191000" cy="32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矩形 6"/>
          <p:cNvSpPr>
            <a:spLocks noChangeArrowheads="1"/>
          </p:cNvSpPr>
          <p:nvPr/>
        </p:nvSpPr>
        <p:spPr bwMode="auto">
          <a:xfrm>
            <a:off x="4694238" y="2204864"/>
            <a:ext cx="4270250" cy="3662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33CC"/>
                </a:solidFill>
              </a:rPr>
              <a:t>玻尔兹曼迁移方程</a:t>
            </a:r>
            <a:endParaRPr lang="en-US" altLang="zh-CN" sz="28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buClrTx/>
              <a:buSzTx/>
              <a:buFontTx/>
              <a:buNone/>
            </a:pPr>
            <a:r>
              <a:rPr lang="zh-CN" altLang="en-US" sz="2400" dirty="0"/>
              <a:t>该方程包含复杂的积分。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/>
              <a:t>    </a:t>
            </a:r>
            <a:endParaRPr lang="zh-CN" altLang="en-US" sz="2000" dirty="0"/>
          </a:p>
        </p:txBody>
      </p:sp>
      <p:pic>
        <p:nvPicPr>
          <p:cNvPr id="4506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5656"/>
            <a:ext cx="34417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矩形 8"/>
          <p:cNvSpPr>
            <a:spLocks noChangeArrowheads="1"/>
          </p:cNvSpPr>
          <p:nvPr/>
        </p:nvSpPr>
        <p:spPr bwMode="auto">
          <a:xfrm>
            <a:off x="4860032" y="5157192"/>
            <a:ext cx="3455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数值积分</a:t>
            </a:r>
          </a:p>
        </p:txBody>
      </p:sp>
      <p:sp>
        <p:nvSpPr>
          <p:cNvPr id="45064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522F31-0BD0-6349-80EB-85A9BAD50AEC}" type="slidenum">
              <a:rPr lang="en-US" altLang="zh-CN" sz="1400" smtClean="0">
                <a:solidFill>
                  <a:srgbClr val="002060"/>
                </a:solidFill>
              </a:rPr>
              <a:t>32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 </a:t>
            </a:r>
            <a:r>
              <a:rPr lang="zh-CN" altLang="en-US"/>
              <a:t>计算方法在数学建模中的应用</a:t>
            </a:r>
          </a:p>
        </p:txBody>
      </p:sp>
      <p:sp>
        <p:nvSpPr>
          <p:cNvPr id="47107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/>
              <a:t>2.3 </a:t>
            </a:r>
            <a:r>
              <a:rPr lang="zh-CN" altLang="en-US" dirty="0">
                <a:solidFill>
                  <a:srgbClr val="FF0000"/>
                </a:solidFill>
              </a:rPr>
              <a:t>预测足球飞行轨迹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根据谢菲尔德大学体育工程研究组和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Fluent Europe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公司计算流体力学的研究，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足球的形状和表面，以及它的初始方向，对球在空中的轨迹起到重要的作用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8" name="矩形 6"/>
          <p:cNvSpPr>
            <a:spLocks noChangeArrowheads="1"/>
          </p:cNvSpPr>
          <p:nvPr/>
        </p:nvSpPr>
        <p:spPr bwMode="auto">
          <a:xfrm>
            <a:off x="5148263" y="1125538"/>
            <a:ext cx="37052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33CC"/>
                </a:solidFill>
              </a:rPr>
              <a:t>贝克汉姆的任意球</a:t>
            </a:r>
            <a:r>
              <a:rPr lang="en-US" altLang="zh-CN" sz="2800">
                <a:solidFill>
                  <a:srgbClr val="0033CC"/>
                </a:solidFill>
              </a:rPr>
              <a:t>    </a:t>
            </a:r>
            <a:endParaRPr lang="zh-CN" altLang="en-US" sz="2800">
              <a:solidFill>
                <a:srgbClr val="0033CC"/>
              </a:solidFill>
            </a:endParaRPr>
          </a:p>
        </p:txBody>
      </p:sp>
      <p:pic>
        <p:nvPicPr>
          <p:cNvPr id="4710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3598863"/>
            <a:ext cx="6202362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Box 3"/>
          <p:cNvSpPr txBox="1">
            <a:spLocks noChangeArrowheads="1"/>
          </p:cNvSpPr>
          <p:nvPr/>
        </p:nvSpPr>
        <p:spPr bwMode="auto">
          <a:xfrm>
            <a:off x="1692275" y="6202363"/>
            <a:ext cx="691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图片来自谢菲尔德和安塞思大学提供</a:t>
            </a:r>
          </a:p>
        </p:txBody>
      </p:sp>
      <p:sp>
        <p:nvSpPr>
          <p:cNvPr id="47111" name="矩形 8"/>
          <p:cNvSpPr>
            <a:spLocks noChangeArrowheads="1"/>
          </p:cNvSpPr>
          <p:nvPr/>
        </p:nvSpPr>
        <p:spPr bwMode="auto">
          <a:xfrm>
            <a:off x="5867400" y="6207125"/>
            <a:ext cx="2701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微分方程的求解</a:t>
            </a:r>
          </a:p>
        </p:txBody>
      </p:sp>
      <p:sp>
        <p:nvSpPr>
          <p:cNvPr id="47112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7C22E3-5DB4-184C-AC34-1CF8297C0555}" type="slidenum">
              <a:rPr lang="en-US" altLang="zh-CN" sz="1400" smtClean="0">
                <a:solidFill>
                  <a:srgbClr val="002060"/>
                </a:solidFill>
              </a:rPr>
              <a:t>33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 </a:t>
            </a:r>
            <a:r>
              <a:rPr lang="zh-CN" altLang="en-US"/>
              <a:t>计算方法在数学建模中的应用</a:t>
            </a:r>
          </a:p>
        </p:txBody>
      </p:sp>
      <p:sp>
        <p:nvSpPr>
          <p:cNvPr id="49155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052736"/>
            <a:ext cx="8229600" cy="4968552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2.4 </a:t>
            </a:r>
            <a:r>
              <a:rPr lang="zh-CN" altLang="en-US" dirty="0">
                <a:solidFill>
                  <a:srgbClr val="FF0000"/>
                </a:solidFill>
              </a:rPr>
              <a:t>生态建模</a:t>
            </a:r>
            <a:r>
              <a:rPr lang="zh-CN" altLang="en-US" dirty="0">
                <a:solidFill>
                  <a:srgbClr val="0033CC"/>
                </a:solidFill>
              </a:rPr>
              <a:t>中预测鸟类种群的数目</a:t>
            </a:r>
            <a:endParaRPr lang="en-US" altLang="zh-CN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400" dirty="0">
                <a:solidFill>
                  <a:srgbClr val="FF0000"/>
                </a:solidFill>
              </a:rPr>
              <a:t>这种鸟寿命至多三年，每年春季繁殖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 要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研究每年这种鸟在繁殖季节前的总数。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存活率：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新生幼鸟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能活到第二年春天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2"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一龄鸟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将会活到下一年。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繁殖率：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假设每只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一龄雌鸟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生下一窝数量确定的蛋，平均有三只小雌鸟能活到下一个繁殖季；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二龄雌鸟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能下更多的蛋，假设对于每只这样的雌鸟，能有六只成功活到第二年春天的小雌鸟。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6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D85A4C-6DFE-584F-9DFA-4793C4CF099F}" type="slidenum">
              <a:rPr lang="en-US" altLang="zh-CN" sz="1400" smtClean="0">
                <a:solidFill>
                  <a:srgbClr val="002060"/>
                </a:solidFill>
              </a:rPr>
              <a:t>34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" name="矩形 8"/>
          <p:cNvSpPr>
            <a:spLocks noChangeArrowheads="1"/>
          </p:cNvSpPr>
          <p:nvPr/>
        </p:nvSpPr>
        <p:spPr bwMode="auto">
          <a:xfrm>
            <a:off x="2555776" y="6002124"/>
            <a:ext cx="63367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FF0000"/>
                </a:solidFill>
              </a:rPr>
              <a:t>建立数学模型，</a:t>
            </a:r>
            <a:r>
              <a:rPr lang="zh-CN" altLang="en-US" sz="2800" dirty="0" smtClean="0"/>
              <a:t>使用矩阵</a:t>
            </a:r>
            <a:r>
              <a:rPr lang="zh-CN" altLang="en-US" sz="2800" dirty="0"/>
              <a:t>特征值的求解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76" y="2277486"/>
            <a:ext cx="3077716" cy="71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 </a:t>
            </a:r>
            <a:r>
              <a:rPr lang="zh-CN" altLang="en-US"/>
              <a:t>计算方法在数学建模中的应用</a:t>
            </a:r>
          </a:p>
        </p:txBody>
      </p:sp>
      <p:sp>
        <p:nvSpPr>
          <p:cNvPr id="51203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052736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2.4 </a:t>
            </a:r>
            <a:r>
              <a:rPr lang="zh-CN" altLang="en-US" dirty="0">
                <a:solidFill>
                  <a:srgbClr val="0033CC"/>
                </a:solidFill>
              </a:rPr>
              <a:t>生态建模中预测鸟类种群的数目</a:t>
            </a:r>
            <a:endParaRPr lang="en-US" altLang="zh-CN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用   ，   ，   来表示对</a:t>
            </a:r>
            <a:r>
              <a:rPr lang="zh-CN" altLang="en-US" sz="2400" dirty="0">
                <a:solidFill>
                  <a:srgbClr val="FF0000"/>
                </a:solidFill>
              </a:rPr>
              <a:t>第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sz="2400" dirty="0">
                <a:solidFill>
                  <a:srgbClr val="FF0000"/>
                </a:solidFill>
              </a:rPr>
              <a:t>年</a:t>
            </a:r>
            <a:r>
              <a:rPr lang="zh-CN" altLang="en-US" sz="2400" dirty="0"/>
              <a:t>的种群进行观察时，得到</a:t>
            </a:r>
            <a:r>
              <a:rPr lang="zh-CN" altLang="en-US" sz="2400" dirty="0" smtClean="0"/>
              <a:t>第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sz="2400" dirty="0"/>
              <a:t>年每个龄段中</a:t>
            </a:r>
            <a:r>
              <a:rPr lang="zh-CN" altLang="en-US" sz="2400" dirty="0">
                <a:solidFill>
                  <a:srgbClr val="FF0000"/>
                </a:solidFill>
              </a:rPr>
              <a:t>雌鸟的数目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对每个年龄段的雌鸟数目建立以下模型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用矩阵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向量的形式来表示，则为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204" name="对象 2"/>
          <p:cNvGraphicFramePr>
            <a:graphicFrameLocks noChangeAspect="1"/>
          </p:cNvGraphicFramePr>
          <p:nvPr/>
        </p:nvGraphicFramePr>
        <p:xfrm>
          <a:off x="1547664" y="1699940"/>
          <a:ext cx="450203" cy="43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" name="Equation" r:id="rId4" imgW="10058400" imgH="10058400" progId="Equation.DSMT4">
                  <p:embed/>
                </p:oleObj>
              </mc:Choice>
              <mc:Fallback>
                <p:oleObj name="Equation" r:id="rId4" imgW="10058400" imgH="100584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699940"/>
                        <a:ext cx="450203" cy="43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对象 3"/>
          <p:cNvGraphicFramePr>
            <a:graphicFrameLocks noChangeAspect="1"/>
          </p:cNvGraphicFramePr>
          <p:nvPr/>
        </p:nvGraphicFramePr>
        <p:xfrm>
          <a:off x="2124075" y="1700436"/>
          <a:ext cx="41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8" r:id="rId6" imgW="10058400" imgH="10058400" progId="Equation.DSMT4">
                  <p:embed/>
                </p:oleObj>
              </mc:Choice>
              <mc:Fallback>
                <p:oleObj r:id="rId6" imgW="10058400" imgH="10058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700436"/>
                        <a:ext cx="419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对象 4"/>
          <p:cNvGraphicFramePr>
            <a:graphicFrameLocks noChangeAspect="1"/>
          </p:cNvGraphicFramePr>
          <p:nvPr/>
        </p:nvGraphicFramePr>
        <p:xfrm>
          <a:off x="2916238" y="1700436"/>
          <a:ext cx="41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" r:id="rId8" imgW="10058400" imgH="10058400" progId="Equation.DSMT4">
                  <p:embed/>
                </p:oleObj>
              </mc:Choice>
              <mc:Fallback>
                <p:oleObj r:id="rId8" imgW="10058400" imgH="100584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700436"/>
                        <a:ext cx="419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对象 5"/>
          <p:cNvGraphicFramePr>
            <a:graphicFrameLocks noChangeAspect="1"/>
          </p:cNvGraphicFramePr>
          <p:nvPr/>
        </p:nvGraphicFramePr>
        <p:xfrm>
          <a:off x="3419475" y="3284761"/>
          <a:ext cx="22860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" r:id="rId10" imgW="54864000" imgH="34442400" progId="Equation.DSMT4">
                  <p:embed/>
                </p:oleObj>
              </mc:Choice>
              <mc:Fallback>
                <p:oleObj r:id="rId10" imgW="54864000" imgH="344424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284761"/>
                        <a:ext cx="2286000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对象 6"/>
          <p:cNvGraphicFramePr>
            <a:graphicFrameLocks noChangeAspect="1"/>
          </p:cNvGraphicFramePr>
          <p:nvPr/>
        </p:nvGraphicFramePr>
        <p:xfrm>
          <a:off x="2478088" y="5229449"/>
          <a:ext cx="43307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" r:id="rId12" imgW="103936800" imgH="34137600" progId="Equation.DSMT4">
                  <p:embed/>
                </p:oleObj>
              </mc:Choice>
              <mc:Fallback>
                <p:oleObj r:id="rId12" imgW="103936800" imgH="34137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088" y="5229449"/>
                        <a:ext cx="43307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6099399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2C6103-BAD8-3946-A6C0-45B95015D9AA}" type="slidenum">
              <a:rPr lang="en-US" altLang="zh-CN" sz="1400" smtClean="0">
                <a:solidFill>
                  <a:srgbClr val="002060"/>
                </a:solidFill>
              </a:rPr>
              <a:t>35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 </a:t>
            </a:r>
            <a:r>
              <a:rPr lang="zh-CN" altLang="en-US"/>
              <a:t>计算方法在数学建模中的应用</a:t>
            </a:r>
          </a:p>
        </p:txBody>
      </p:sp>
      <p:sp>
        <p:nvSpPr>
          <p:cNvPr id="57347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2.4 </a:t>
            </a:r>
            <a:r>
              <a:rPr lang="zh-CN" altLang="en-US" dirty="0">
                <a:solidFill>
                  <a:srgbClr val="0033CC"/>
                </a:solidFill>
              </a:rPr>
              <a:t>生态建模中预测鸟类种群的数目</a:t>
            </a:r>
            <a:endParaRPr lang="en-US" altLang="zh-CN" sz="24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下面来分析矩阵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的特点：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8" name="TextBox 2"/>
          <p:cNvSpPr txBox="1">
            <a:spLocks noChangeArrowheads="1"/>
          </p:cNvSpPr>
          <p:nvPr/>
        </p:nvSpPr>
        <p:spPr bwMode="auto">
          <a:xfrm>
            <a:off x="684213" y="2565400"/>
            <a:ext cx="7920037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矩阵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模最大的特征值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1.0759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，在各分量和为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的约束下得到的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特征向量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240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模最大的特征值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决定了经过足够长时间后种群数目的增长率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特征向量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里的元素给出了各年龄段中鸟的数目占鸟群总数的比例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57349" name="对象 5"/>
          <p:cNvGraphicFramePr>
            <a:graphicFrameLocks noChangeAspect="1"/>
          </p:cNvGraphicFramePr>
          <p:nvPr/>
        </p:nvGraphicFramePr>
        <p:xfrm>
          <a:off x="4284663" y="3238500"/>
          <a:ext cx="3505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r:id="rId4" imgW="84124800" imgH="9753600" progId="Equation.DSMT4">
                  <p:embed/>
                </p:oleObj>
              </mc:Choice>
              <mc:Fallback>
                <p:oleObj r:id="rId4" imgW="84124800" imgH="97536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3238500"/>
                        <a:ext cx="3505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E92DBC-1243-B040-8FFD-15B175CDDD02}" type="slidenum">
              <a:rPr lang="en-US" altLang="zh-CN" sz="1400" smtClean="0">
                <a:solidFill>
                  <a:srgbClr val="002060"/>
                </a:solidFill>
              </a:rPr>
              <a:t>36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7" name="矩形 8"/>
          <p:cNvSpPr>
            <a:spLocks noChangeArrowheads="1"/>
          </p:cNvSpPr>
          <p:nvPr/>
        </p:nvSpPr>
        <p:spPr bwMode="auto">
          <a:xfrm>
            <a:off x="2339752" y="5805264"/>
            <a:ext cx="63367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 smtClean="0"/>
              <a:t>建立数学模型，</a:t>
            </a:r>
            <a:r>
              <a:rPr lang="zh-CN" altLang="en-US" sz="2800" dirty="0" smtClean="0">
                <a:solidFill>
                  <a:srgbClr val="FF0000"/>
                </a:solidFill>
              </a:rPr>
              <a:t>使用矩阵</a:t>
            </a:r>
            <a:r>
              <a:rPr lang="zh-CN" altLang="en-US" sz="2800" dirty="0">
                <a:solidFill>
                  <a:srgbClr val="FF0000"/>
                </a:solidFill>
              </a:rPr>
              <a:t>特征值的求解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 </a:t>
            </a:r>
            <a:r>
              <a:rPr lang="zh-CN" altLang="en-US"/>
              <a:t>计算方法在数学建模中的应用</a:t>
            </a:r>
          </a:p>
        </p:txBody>
      </p:sp>
      <p:sp>
        <p:nvSpPr>
          <p:cNvPr id="53251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2.4 </a:t>
            </a:r>
            <a:r>
              <a:rPr lang="zh-CN" altLang="en-US" dirty="0">
                <a:solidFill>
                  <a:srgbClr val="0033CC"/>
                </a:solidFill>
              </a:rPr>
              <a:t>生态建模中</a:t>
            </a:r>
            <a:r>
              <a:rPr lang="zh-CN" altLang="en-US" dirty="0">
                <a:solidFill>
                  <a:srgbClr val="FF0000"/>
                </a:solidFill>
              </a:rPr>
              <a:t>预测鸟类种群的数目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25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44675"/>
            <a:ext cx="8891588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68313" y="5949950"/>
            <a:ext cx="1150937" cy="44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325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C2C020-523D-8B47-BC63-C0F195C3B09E}" type="slidenum">
              <a:rPr lang="en-US" altLang="zh-CN" sz="1400" smtClean="0">
                <a:solidFill>
                  <a:srgbClr val="002060"/>
                </a:solidFill>
              </a:rPr>
              <a:t>37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 </a:t>
            </a:r>
            <a:r>
              <a:rPr lang="zh-CN" altLang="en-US"/>
              <a:t>计算方法在数学建模中的应用</a:t>
            </a:r>
          </a:p>
        </p:txBody>
      </p:sp>
      <p:sp>
        <p:nvSpPr>
          <p:cNvPr id="55299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2.4 </a:t>
            </a:r>
            <a:r>
              <a:rPr lang="zh-CN" altLang="en-US" dirty="0">
                <a:solidFill>
                  <a:srgbClr val="0033CC"/>
                </a:solidFill>
              </a:rPr>
              <a:t>生态建模中预测鸟类种群的数目</a:t>
            </a:r>
            <a:endParaRPr lang="en-US" altLang="zh-CN" sz="24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/>
              <a:t>     对比    和    这两个种群数的向量。可以算出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表示在第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个年头，每个年龄段的鸟的数目占总数的比例分别为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        和        ，发现种群总数在这两年间增长了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1.0760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5300" name="对象 1"/>
          <p:cNvGraphicFramePr>
            <a:graphicFrameLocks noChangeAspect="1"/>
          </p:cNvGraphicFramePr>
          <p:nvPr/>
        </p:nvGraphicFramePr>
        <p:xfrm>
          <a:off x="1979712" y="1917700"/>
          <a:ext cx="508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5" r:id="rId4" imgW="12192000" imgH="8229600" progId="Equation.DSMT4">
                  <p:embed/>
                </p:oleObj>
              </mc:Choice>
              <mc:Fallback>
                <p:oleObj r:id="rId4" imgW="12192000" imgH="8229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917700"/>
                        <a:ext cx="508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对象 7"/>
          <p:cNvGraphicFramePr>
            <a:graphicFrameLocks noChangeAspect="1"/>
          </p:cNvGraphicFramePr>
          <p:nvPr/>
        </p:nvGraphicFramePr>
        <p:xfrm>
          <a:off x="2916337" y="1917700"/>
          <a:ext cx="495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6" r:id="rId6" imgW="11887200" imgH="8229600" progId="Equation.DSMT4">
                  <p:embed/>
                </p:oleObj>
              </mc:Choice>
              <mc:Fallback>
                <p:oleObj r:id="rId6" imgW="11887200" imgH="82296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337" y="1917700"/>
                        <a:ext cx="4953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对象 8"/>
          <p:cNvGraphicFramePr>
            <a:graphicFrameLocks noChangeAspect="1"/>
          </p:cNvGraphicFramePr>
          <p:nvPr/>
        </p:nvGraphicFramePr>
        <p:xfrm>
          <a:off x="2862263" y="2493963"/>
          <a:ext cx="3365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7" r:id="rId8" imgW="80772000" imgH="9753600" progId="Equation.DSMT4">
                  <p:embed/>
                </p:oleObj>
              </mc:Choice>
              <mc:Fallback>
                <p:oleObj r:id="rId8" imgW="80772000" imgH="97536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493963"/>
                        <a:ext cx="3365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对象 9"/>
          <p:cNvGraphicFramePr>
            <a:graphicFrameLocks noChangeAspect="1"/>
          </p:cNvGraphicFramePr>
          <p:nvPr/>
        </p:nvGraphicFramePr>
        <p:xfrm>
          <a:off x="1905124" y="3670672"/>
          <a:ext cx="2882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8" r:id="rId10" imgW="69189600" imgH="9753600" progId="Equation.DSMT4">
                  <p:embed/>
                </p:oleObj>
              </mc:Choice>
              <mc:Fallback>
                <p:oleObj r:id="rId10" imgW="69189600" imgH="97536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124" y="3670672"/>
                        <a:ext cx="2882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对象 10"/>
          <p:cNvGraphicFramePr>
            <a:graphicFrameLocks noChangeAspect="1"/>
          </p:cNvGraphicFramePr>
          <p:nvPr/>
        </p:nvGraphicFramePr>
        <p:xfrm>
          <a:off x="1903760" y="4238625"/>
          <a:ext cx="508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9" r:id="rId12" imgW="12192000" imgH="8229600" progId="Equation.DSMT4">
                  <p:embed/>
                </p:oleObj>
              </mc:Choice>
              <mc:Fallback>
                <p:oleObj r:id="rId12" imgW="12192000" imgH="82296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760" y="4238625"/>
                        <a:ext cx="508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5" name="对象 11"/>
          <p:cNvGraphicFramePr>
            <a:graphicFrameLocks noChangeAspect="1"/>
          </p:cNvGraphicFramePr>
          <p:nvPr/>
        </p:nvGraphicFramePr>
        <p:xfrm>
          <a:off x="2852564" y="4238625"/>
          <a:ext cx="495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" r:id="rId13" imgW="11887200" imgH="8229600" progId="Equation.DSMT4">
                  <p:embed/>
                </p:oleObj>
              </mc:Choice>
              <mc:Fallback>
                <p:oleObj r:id="rId13" imgW="11887200" imgH="82296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564" y="4238625"/>
                        <a:ext cx="4953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6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6A31B5-04E4-D645-A39A-2915D075BEFB}" type="slidenum">
              <a:rPr lang="en-US" altLang="zh-CN" sz="1400" smtClean="0">
                <a:solidFill>
                  <a:srgbClr val="002060"/>
                </a:solidFill>
              </a:rPr>
              <a:t>38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306" y="5392978"/>
            <a:ext cx="810433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以上结果与矩阵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模最大的特征值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1.0759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，以及各分量和为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的约束下得到的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特征向量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是近似的。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171256" y="5808476"/>
          <a:ext cx="3505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" name="Equation" r:id="rId14" imgW="3506470" imgH="408305" progId="Equation.DSMT4">
                  <p:embed/>
                </p:oleObj>
              </mc:Choice>
              <mc:Fallback>
                <p:oleObj name="Equation" r:id="rId14" imgW="3506470" imgH="408305" progId="Equation.DSMT4">
                  <p:embed/>
                  <p:pic>
                    <p:nvPicPr>
                      <p:cNvPr id="0" name="图片 631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71256" y="5808476"/>
                        <a:ext cx="3505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6" grpId="0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7813"/>
            <a:ext cx="8435975" cy="1139825"/>
          </a:xfrm>
        </p:spPr>
        <p:txBody>
          <a:bodyPr/>
          <a:lstStyle/>
          <a:p>
            <a:pPr algn="ctr" eaLnBrk="1" hangingPunct="1"/>
            <a:r>
              <a:rPr lang="zh-CN" altLang="en-US" sz="5400"/>
              <a:t>第一章 绪论与计算误差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57338"/>
            <a:ext cx="7848600" cy="40322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</a:rPr>
              <a:t>计算方法研究内容与意义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</a:rPr>
              <a:t>2 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</a:rPr>
              <a:t>计算方法在数学建模中的应用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/>
              <a:t>3 </a:t>
            </a:r>
            <a:r>
              <a:rPr lang="zh-CN" altLang="en-US" sz="3200" b="1" dirty="0"/>
              <a:t>误差的基本概念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/>
              <a:t>4 </a:t>
            </a:r>
            <a:r>
              <a:rPr lang="zh-CN" altLang="en-US" sz="3200" b="1" dirty="0"/>
              <a:t>计算方法的数值稳定性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/>
              <a:t>5 </a:t>
            </a:r>
            <a:r>
              <a:rPr lang="zh-CN" altLang="en-US" sz="3200" b="1" dirty="0"/>
              <a:t>设计计算方法的原则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</a:pPr>
            <a:endParaRPr lang="en-US" altLang="zh-CN" sz="3200" b="1" dirty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B2D6FA-9DBE-3449-AFF5-8DC1215AD8B7}" type="slidenum">
              <a:rPr lang="zh-CN" altLang="en-US" sz="1400" smtClean="0">
                <a:solidFill>
                  <a:srgbClr val="002060"/>
                </a:solidFill>
              </a:rPr>
              <a:t>39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15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60350"/>
            <a:ext cx="8135938" cy="838200"/>
          </a:xfrm>
        </p:spPr>
        <p:txBody>
          <a:bodyPr/>
          <a:lstStyle/>
          <a:p>
            <a:pPr eaLnBrk="1" hangingPunct="1"/>
            <a:r>
              <a:rPr lang="zh-CN" altLang="en-US" sz="5700" dirty="0"/>
              <a:t>课程考核 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412429"/>
            <a:ext cx="8281987" cy="4968899"/>
          </a:xfrm>
        </p:spPr>
        <p:txBody>
          <a:bodyPr/>
          <a:lstStyle/>
          <a:p>
            <a:pPr marL="386080" indent="-386080" eaLnBrk="1" hangingPunct="1">
              <a:lnSpc>
                <a:spcPct val="120000"/>
              </a:lnSpc>
            </a:pPr>
            <a:r>
              <a:rPr lang="zh-CN" altLang="en-GB" b="1" dirty="0">
                <a:solidFill>
                  <a:schemeClr val="tx2"/>
                </a:solidFill>
              </a:rPr>
              <a:t>考核方法</a:t>
            </a:r>
            <a:endParaRPr lang="zh-CN" altLang="en-GB" b="1" dirty="0">
              <a:solidFill>
                <a:srgbClr val="FFFF00"/>
              </a:solidFill>
            </a:endParaRPr>
          </a:p>
          <a:p>
            <a:pPr marL="1043305" lvl="1" indent="-284480" eaLnBrk="1" hangingPunct="1">
              <a:lnSpc>
                <a:spcPct val="120000"/>
              </a:lnSpc>
            </a:pPr>
            <a:r>
              <a:rPr lang="zh-CN" altLang="en-GB" sz="2800" b="1" dirty="0">
                <a:solidFill>
                  <a:srgbClr val="0033CC"/>
                </a:solidFill>
              </a:rPr>
              <a:t>平时</a:t>
            </a:r>
            <a:r>
              <a:rPr lang="zh-CN" altLang="en-US" sz="2800" b="1" dirty="0" smtClean="0">
                <a:solidFill>
                  <a:srgbClr val="0033CC"/>
                </a:solidFill>
              </a:rPr>
              <a:t>成绩： </a:t>
            </a:r>
            <a:r>
              <a:rPr lang="en-US" altLang="zh-CN" sz="2800" b="1" dirty="0">
                <a:solidFill>
                  <a:srgbClr val="0033CC"/>
                </a:solidFill>
              </a:rPr>
              <a:t>30%</a:t>
            </a:r>
            <a:r>
              <a:rPr lang="zh-CN" altLang="en-US" sz="2800" b="1" dirty="0" smtClean="0">
                <a:solidFill>
                  <a:srgbClr val="0033CC"/>
                </a:solidFill>
              </a:rPr>
              <a:t>（约作业</a:t>
            </a:r>
            <a:r>
              <a:rPr lang="en-US" altLang="zh-CN" sz="2800" b="1" dirty="0">
                <a:solidFill>
                  <a:srgbClr val="0033CC"/>
                </a:solidFill>
              </a:rPr>
              <a:t>20%</a:t>
            </a:r>
            <a:r>
              <a:rPr lang="zh-CN" altLang="en-US" sz="2800" b="1" dirty="0">
                <a:solidFill>
                  <a:srgbClr val="0033CC"/>
                </a:solidFill>
              </a:rPr>
              <a:t>，考勤</a:t>
            </a:r>
            <a:r>
              <a:rPr lang="en-US" altLang="zh-CN" sz="2800" b="1" dirty="0">
                <a:solidFill>
                  <a:srgbClr val="0033CC"/>
                </a:solidFill>
              </a:rPr>
              <a:t>10%</a:t>
            </a:r>
            <a:r>
              <a:rPr lang="zh-CN" altLang="en-US" sz="2800" b="1" dirty="0">
                <a:solidFill>
                  <a:srgbClr val="0033CC"/>
                </a:solidFill>
              </a:rPr>
              <a:t>）</a:t>
            </a:r>
            <a:endParaRPr lang="en-GB" altLang="zh-CN" sz="2800" b="1" dirty="0">
              <a:solidFill>
                <a:srgbClr val="0033CC"/>
              </a:solidFill>
            </a:endParaRPr>
          </a:p>
          <a:p>
            <a:pPr marL="1043305" lvl="1" indent="-284480"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33CC"/>
                </a:solidFill>
              </a:rPr>
              <a:t>闭卷</a:t>
            </a:r>
            <a:r>
              <a:rPr lang="zh-CN" altLang="en-US" sz="2800" b="1" dirty="0" smtClean="0">
                <a:solidFill>
                  <a:srgbClr val="0033CC"/>
                </a:solidFill>
              </a:rPr>
              <a:t>考试：</a:t>
            </a:r>
            <a:r>
              <a:rPr lang="zh-CN" altLang="en-GB" sz="2800" b="1" dirty="0" smtClean="0">
                <a:solidFill>
                  <a:srgbClr val="0033CC"/>
                </a:solidFill>
              </a:rPr>
              <a:t> </a:t>
            </a:r>
            <a:r>
              <a:rPr lang="en-US" altLang="zh-CN" sz="2800" b="1" dirty="0">
                <a:solidFill>
                  <a:srgbClr val="0033CC"/>
                </a:solidFill>
              </a:rPr>
              <a:t>7</a:t>
            </a:r>
            <a:r>
              <a:rPr lang="en-GB" altLang="zh-CN" sz="2800" b="1" dirty="0">
                <a:solidFill>
                  <a:srgbClr val="0033CC"/>
                </a:solidFill>
              </a:rPr>
              <a:t>0%</a:t>
            </a:r>
          </a:p>
          <a:p>
            <a:pPr marL="386080" indent="-386080" eaLnBrk="1" hangingPunct="1">
              <a:lnSpc>
                <a:spcPct val="120000"/>
              </a:lnSpc>
            </a:pPr>
            <a:r>
              <a:rPr lang="zh-CN" altLang="en-GB" b="1" dirty="0">
                <a:solidFill>
                  <a:schemeClr val="tx2"/>
                </a:solidFill>
              </a:rPr>
              <a:t>成绩</a:t>
            </a:r>
            <a:r>
              <a:rPr lang="zh-CN" altLang="en-GB" b="1" dirty="0" smtClean="0">
                <a:solidFill>
                  <a:schemeClr val="tx2"/>
                </a:solidFill>
              </a:rPr>
              <a:t>分布</a:t>
            </a:r>
            <a:endParaRPr lang="en-US" altLang="zh-CN" b="1" dirty="0" smtClean="0">
              <a:solidFill>
                <a:schemeClr val="tx2"/>
              </a:solidFill>
            </a:endParaRPr>
          </a:p>
          <a:p>
            <a:pPr marL="713105" lvl="1" indent="-386080" eaLnBrk="1" hangingPunct="1">
              <a:lnSpc>
                <a:spcPct val="120000"/>
              </a:lnSpc>
            </a:pPr>
            <a:r>
              <a:rPr lang="zh-CN" altLang="en-GB" b="1" dirty="0" smtClean="0">
                <a:solidFill>
                  <a:srgbClr val="0033CC"/>
                </a:solidFill>
              </a:rPr>
              <a:t>符合正态分布</a:t>
            </a:r>
            <a:r>
              <a:rPr lang="zh-CN" altLang="en-US" b="1" dirty="0" smtClean="0">
                <a:solidFill>
                  <a:srgbClr val="0033CC"/>
                </a:solidFill>
              </a:rPr>
              <a:t>，尽力争取好成绩，无比例限制。</a:t>
            </a:r>
            <a:endParaRPr lang="zh-CN" altLang="en-GB" b="1" dirty="0">
              <a:solidFill>
                <a:srgbClr val="FFFF00"/>
              </a:solidFill>
            </a:endParaRPr>
          </a:p>
          <a:p>
            <a:pPr marL="386080" indent="-386080" eaLnBrk="1" hangingPunct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总学时数</a:t>
            </a:r>
            <a:r>
              <a:rPr lang="zh-CN" altLang="en-GB" b="1" dirty="0">
                <a:solidFill>
                  <a:schemeClr val="tx2"/>
                </a:solidFill>
              </a:rPr>
              <a:t>：</a:t>
            </a:r>
            <a:r>
              <a:rPr lang="en-US" altLang="zh-CN" b="1" dirty="0">
                <a:solidFill>
                  <a:srgbClr val="0033CC"/>
                </a:solidFill>
              </a:rPr>
              <a:t>36</a:t>
            </a:r>
            <a:r>
              <a:rPr lang="zh-CN" altLang="en-US" b="1" dirty="0">
                <a:solidFill>
                  <a:srgbClr val="0033CC"/>
                </a:solidFill>
              </a:rPr>
              <a:t>（理论</a:t>
            </a:r>
            <a:r>
              <a:rPr lang="en-US" altLang="zh-CN" b="1" dirty="0">
                <a:solidFill>
                  <a:srgbClr val="0033CC"/>
                </a:solidFill>
              </a:rPr>
              <a:t>24+</a:t>
            </a:r>
            <a:r>
              <a:rPr lang="zh-CN" altLang="en-US" b="1" dirty="0">
                <a:solidFill>
                  <a:srgbClr val="0033CC"/>
                </a:solidFill>
              </a:rPr>
              <a:t>上机</a:t>
            </a:r>
            <a:r>
              <a:rPr lang="en-US" altLang="zh-CN" b="1" dirty="0">
                <a:solidFill>
                  <a:srgbClr val="0033CC"/>
                </a:solidFill>
              </a:rPr>
              <a:t>12</a:t>
            </a:r>
            <a:r>
              <a:rPr lang="zh-CN" altLang="en-US" b="1" dirty="0">
                <a:solidFill>
                  <a:srgbClr val="0033CC"/>
                </a:solidFill>
              </a:rPr>
              <a:t>）</a:t>
            </a:r>
            <a:endParaRPr lang="en-US" altLang="zh-CN" b="1" dirty="0">
              <a:solidFill>
                <a:srgbClr val="0033CC"/>
              </a:solidFill>
            </a:endParaRPr>
          </a:p>
          <a:p>
            <a:pPr marL="386080" indent="-386080" eaLnBrk="1" hangingPunct="1">
              <a:lnSpc>
                <a:spcPct val="12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上机安排：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1043305" lvl="1" indent="-284480"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33CC"/>
                </a:solidFill>
              </a:rPr>
              <a:t>4</a:t>
            </a:r>
            <a:r>
              <a:rPr lang="zh-CN" altLang="en-US" sz="2800" b="1" dirty="0">
                <a:solidFill>
                  <a:srgbClr val="0033CC"/>
                </a:solidFill>
              </a:rPr>
              <a:t>次上机，每次</a:t>
            </a:r>
            <a:r>
              <a:rPr lang="en-US" altLang="zh-CN" sz="2800" b="1" dirty="0" smtClean="0">
                <a:solidFill>
                  <a:srgbClr val="0033CC"/>
                </a:solidFill>
              </a:rPr>
              <a:t>3</a:t>
            </a:r>
            <a:r>
              <a:rPr lang="zh-CN" altLang="en-US" sz="2800" b="1" dirty="0" smtClean="0">
                <a:solidFill>
                  <a:srgbClr val="0033CC"/>
                </a:solidFill>
              </a:rPr>
              <a:t>学时。</a:t>
            </a:r>
            <a:endParaRPr lang="zh-CN" altLang="en-GB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A7664D-483A-0640-A5CF-A9C9871DE99A}" type="slidenum">
              <a:rPr lang="zh-CN" altLang="en-US" sz="1400" smtClean="0">
                <a:solidFill>
                  <a:srgbClr val="002060"/>
                </a:solidFill>
              </a:rPr>
              <a:t>4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 </a:t>
            </a:r>
            <a:r>
              <a:rPr lang="zh-CN" altLang="en-US" dirty="0"/>
              <a:t>误差的基本概念</a:t>
            </a:r>
          </a:p>
        </p:txBody>
      </p:sp>
      <p:sp>
        <p:nvSpPr>
          <p:cNvPr id="69635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3.1 </a:t>
            </a:r>
            <a:r>
              <a:rPr lang="zh-CN" altLang="en-US" dirty="0">
                <a:solidFill>
                  <a:srgbClr val="0033CC"/>
                </a:solidFill>
              </a:rPr>
              <a:t>误差的来源</a:t>
            </a:r>
            <a:endParaRPr lang="en-US" altLang="zh-CN" dirty="0">
              <a:solidFill>
                <a:srgbClr val="0033CC"/>
              </a:solidFill>
            </a:endParaRPr>
          </a:p>
        </p:txBody>
      </p:sp>
      <p:pic>
        <p:nvPicPr>
          <p:cNvPr id="69636" name="Picture 5" descr="MCj0434859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916113"/>
            <a:ext cx="86518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AutoShape 6"/>
          <p:cNvSpPr>
            <a:spLocks noChangeArrowheads="1"/>
          </p:cNvSpPr>
          <p:nvPr/>
        </p:nvSpPr>
        <p:spPr bwMode="blackWhite">
          <a:xfrm>
            <a:off x="2051050" y="1989138"/>
            <a:ext cx="6553200" cy="7747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6E1E2"/>
              </a:gs>
              <a:gs pos="50000">
                <a:srgbClr val="EFF3F4"/>
              </a:gs>
              <a:gs pos="100000">
                <a:srgbClr val="D6E1E2"/>
              </a:gs>
            </a:gsLst>
            <a:lin ang="2700000" scaled="1"/>
          </a:gradFill>
          <a:ln w="25400">
            <a:solidFill>
              <a:srgbClr val="FFFF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利用计算机解决实际问题为什么会出现误差？</a:t>
            </a:r>
          </a:p>
        </p:txBody>
      </p:sp>
      <p:sp>
        <p:nvSpPr>
          <p:cNvPr id="69638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703A18-F57F-8B45-8CB0-8BB8A6079E62}" type="slidenum">
              <a:rPr lang="en-US" altLang="zh-CN" sz="1400" smtClean="0">
                <a:solidFill>
                  <a:srgbClr val="002060"/>
                </a:solidFill>
              </a:rPr>
              <a:t>40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80312" y="126676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 </a:t>
            </a:r>
            <a:r>
              <a:rPr lang="zh-CN" altLang="en-US" dirty="0"/>
              <a:t>误差的基本概念</a:t>
            </a:r>
          </a:p>
        </p:txBody>
      </p:sp>
      <p:sp>
        <p:nvSpPr>
          <p:cNvPr id="71683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3.1 </a:t>
            </a:r>
            <a:r>
              <a:rPr lang="zh-CN" altLang="en-US" dirty="0">
                <a:solidFill>
                  <a:srgbClr val="0033CC"/>
                </a:solidFill>
              </a:rPr>
              <a:t>误差的来源</a:t>
            </a:r>
            <a:endParaRPr lang="en-US" altLang="zh-CN" dirty="0">
              <a:solidFill>
                <a:srgbClr val="0033CC"/>
              </a:solidFill>
            </a:endParaRPr>
          </a:p>
        </p:txBody>
      </p:sp>
      <p:pic>
        <p:nvPicPr>
          <p:cNvPr id="71684" name="Picture 5" descr="MCj0434859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916113"/>
            <a:ext cx="86518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AutoShape 6"/>
          <p:cNvSpPr>
            <a:spLocks noChangeArrowheads="1"/>
          </p:cNvSpPr>
          <p:nvPr/>
        </p:nvSpPr>
        <p:spPr bwMode="blackWhite">
          <a:xfrm>
            <a:off x="2051050" y="1989138"/>
            <a:ext cx="6553200" cy="7747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6E1E2"/>
              </a:gs>
              <a:gs pos="50000">
                <a:srgbClr val="EFF3F4"/>
              </a:gs>
              <a:gs pos="100000">
                <a:srgbClr val="D6E1E2"/>
              </a:gs>
            </a:gsLst>
            <a:lin ang="2700000" scaled="1"/>
          </a:gradFill>
          <a:ln w="25400">
            <a:solidFill>
              <a:srgbClr val="FFFF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利用计算机解决实际问题为什么会出现误差？</a:t>
            </a:r>
          </a:p>
        </p:txBody>
      </p:sp>
      <p:pic>
        <p:nvPicPr>
          <p:cNvPr id="71686" name="Picture 7" descr="01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1204" r="50269" b="57567"/>
          <a:stretch>
            <a:fillRect/>
          </a:stretch>
        </p:blipFill>
        <p:spPr bwMode="auto">
          <a:xfrm>
            <a:off x="3851275" y="2997200"/>
            <a:ext cx="446405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AutoShape 8"/>
          <p:cNvSpPr>
            <a:spLocks noChangeArrowheads="1"/>
          </p:cNvSpPr>
          <p:nvPr/>
        </p:nvSpPr>
        <p:spPr bwMode="gray">
          <a:xfrm>
            <a:off x="827088" y="2997200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29698D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观察误差</a:t>
            </a:r>
          </a:p>
        </p:txBody>
      </p:sp>
      <p:sp>
        <p:nvSpPr>
          <p:cNvPr id="71688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3B9E6F-9304-B341-B549-0D368A01E286}" type="slidenum">
              <a:rPr lang="en-US" altLang="zh-CN" sz="1400" smtClean="0">
                <a:solidFill>
                  <a:srgbClr val="002060"/>
                </a:solidFill>
              </a:rPr>
              <a:t>41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80312" y="126676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2" descr="01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9" t="909" r="667" b="57861"/>
          <a:stretch>
            <a:fillRect/>
          </a:stretch>
        </p:blipFill>
        <p:spPr bwMode="auto">
          <a:xfrm>
            <a:off x="3995738" y="2997200"/>
            <a:ext cx="424815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 </a:t>
            </a:r>
            <a:r>
              <a:rPr lang="zh-CN" altLang="en-US" dirty="0"/>
              <a:t>误差的基本概念</a:t>
            </a:r>
          </a:p>
        </p:txBody>
      </p:sp>
      <p:sp>
        <p:nvSpPr>
          <p:cNvPr id="73732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3.1 </a:t>
            </a:r>
            <a:r>
              <a:rPr lang="zh-CN" altLang="en-US" dirty="0">
                <a:solidFill>
                  <a:srgbClr val="0033CC"/>
                </a:solidFill>
              </a:rPr>
              <a:t>误差的来源</a:t>
            </a:r>
            <a:endParaRPr lang="en-US" altLang="zh-CN" dirty="0">
              <a:solidFill>
                <a:srgbClr val="0033CC"/>
              </a:solidFill>
            </a:endParaRPr>
          </a:p>
        </p:txBody>
      </p:sp>
      <p:pic>
        <p:nvPicPr>
          <p:cNvPr id="73733" name="Picture 5" descr="MCj0434859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916113"/>
            <a:ext cx="86518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AutoShape 6"/>
          <p:cNvSpPr>
            <a:spLocks noChangeArrowheads="1"/>
          </p:cNvSpPr>
          <p:nvPr/>
        </p:nvSpPr>
        <p:spPr bwMode="blackWhite">
          <a:xfrm>
            <a:off x="2051050" y="1989138"/>
            <a:ext cx="6553200" cy="7747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6E1E2"/>
              </a:gs>
              <a:gs pos="50000">
                <a:srgbClr val="EFF3F4"/>
              </a:gs>
              <a:gs pos="100000">
                <a:srgbClr val="D6E1E2"/>
              </a:gs>
            </a:gsLst>
            <a:lin ang="2700000" scaled="1"/>
          </a:gradFill>
          <a:ln w="25400">
            <a:solidFill>
              <a:srgbClr val="FFFF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利用计算机解决实际问题为什么会出现误差？</a:t>
            </a:r>
          </a:p>
        </p:txBody>
      </p:sp>
      <p:sp>
        <p:nvSpPr>
          <p:cNvPr id="73735" name="AutoShape 8"/>
          <p:cNvSpPr>
            <a:spLocks noChangeArrowheads="1"/>
          </p:cNvSpPr>
          <p:nvPr/>
        </p:nvSpPr>
        <p:spPr bwMode="gray">
          <a:xfrm>
            <a:off x="827088" y="2997200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29698D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观察误差</a:t>
            </a:r>
          </a:p>
        </p:txBody>
      </p:sp>
      <p:sp>
        <p:nvSpPr>
          <p:cNvPr id="73736" name="AutoShape 9"/>
          <p:cNvSpPr>
            <a:spLocks noChangeArrowheads="1"/>
          </p:cNvSpPr>
          <p:nvPr/>
        </p:nvSpPr>
        <p:spPr bwMode="gray">
          <a:xfrm>
            <a:off x="827088" y="3789363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333399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模型误差</a:t>
            </a:r>
          </a:p>
        </p:txBody>
      </p:sp>
      <p:sp>
        <p:nvSpPr>
          <p:cNvPr id="73737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AD200E-76AC-C146-965F-90213CA0A770}" type="slidenum">
              <a:rPr lang="en-US" altLang="zh-CN" sz="1400" smtClean="0">
                <a:solidFill>
                  <a:srgbClr val="002060"/>
                </a:solidFill>
              </a:rPr>
              <a:t>42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80312" y="126676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3" descr="01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51149" r="50398" b="7620"/>
          <a:stretch>
            <a:fillRect/>
          </a:stretch>
        </p:blipFill>
        <p:spPr bwMode="auto">
          <a:xfrm>
            <a:off x="3995738" y="2852936"/>
            <a:ext cx="4319587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 </a:t>
            </a:r>
            <a:r>
              <a:rPr lang="zh-CN" altLang="en-US" dirty="0"/>
              <a:t>误差的基本概念</a:t>
            </a:r>
          </a:p>
        </p:txBody>
      </p:sp>
      <p:sp>
        <p:nvSpPr>
          <p:cNvPr id="75780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3.1 </a:t>
            </a:r>
            <a:r>
              <a:rPr lang="zh-CN" altLang="en-US" dirty="0">
                <a:solidFill>
                  <a:srgbClr val="0033CC"/>
                </a:solidFill>
              </a:rPr>
              <a:t>误差的来源</a:t>
            </a:r>
            <a:endParaRPr lang="en-US" altLang="zh-CN" dirty="0">
              <a:solidFill>
                <a:srgbClr val="0033CC"/>
              </a:solidFill>
            </a:endParaRPr>
          </a:p>
        </p:txBody>
      </p:sp>
      <p:pic>
        <p:nvPicPr>
          <p:cNvPr id="75781" name="Picture 5" descr="MCj0434859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916113"/>
            <a:ext cx="86518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AutoShape 6"/>
          <p:cNvSpPr>
            <a:spLocks noChangeArrowheads="1"/>
          </p:cNvSpPr>
          <p:nvPr/>
        </p:nvSpPr>
        <p:spPr bwMode="blackWhite">
          <a:xfrm>
            <a:off x="2051050" y="1989138"/>
            <a:ext cx="6553200" cy="7747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6E1E2"/>
              </a:gs>
              <a:gs pos="50000">
                <a:srgbClr val="EFF3F4"/>
              </a:gs>
              <a:gs pos="100000">
                <a:srgbClr val="D6E1E2"/>
              </a:gs>
            </a:gsLst>
            <a:lin ang="2700000" scaled="1"/>
          </a:gradFill>
          <a:ln w="25400">
            <a:solidFill>
              <a:srgbClr val="FFFF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利用计算机解决实际问题为什么会出现误差？</a:t>
            </a:r>
          </a:p>
        </p:txBody>
      </p:sp>
      <p:sp>
        <p:nvSpPr>
          <p:cNvPr id="75783" name="AutoShape 8"/>
          <p:cNvSpPr>
            <a:spLocks noChangeArrowheads="1"/>
          </p:cNvSpPr>
          <p:nvPr/>
        </p:nvSpPr>
        <p:spPr bwMode="gray">
          <a:xfrm>
            <a:off x="827088" y="2997200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29698D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观察误差</a:t>
            </a:r>
          </a:p>
        </p:txBody>
      </p:sp>
      <p:sp>
        <p:nvSpPr>
          <p:cNvPr id="75784" name="AutoShape 9"/>
          <p:cNvSpPr>
            <a:spLocks noChangeArrowheads="1"/>
          </p:cNvSpPr>
          <p:nvPr/>
        </p:nvSpPr>
        <p:spPr bwMode="gray">
          <a:xfrm>
            <a:off x="827088" y="3789363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333399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模型误差</a:t>
            </a:r>
          </a:p>
        </p:txBody>
      </p:sp>
      <p:sp>
        <p:nvSpPr>
          <p:cNvPr id="75785" name="AutoShape 11"/>
          <p:cNvSpPr>
            <a:spLocks noChangeArrowheads="1"/>
          </p:cNvSpPr>
          <p:nvPr/>
        </p:nvSpPr>
        <p:spPr bwMode="gray">
          <a:xfrm>
            <a:off x="827088" y="4579938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993300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截断误差</a:t>
            </a:r>
          </a:p>
        </p:txBody>
      </p:sp>
      <p:sp>
        <p:nvSpPr>
          <p:cNvPr id="75786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C42DA7-25DA-334F-9D9B-522B5FBEB59A}" type="slidenum">
              <a:rPr lang="en-US" altLang="zh-CN" sz="1400" smtClean="0">
                <a:solidFill>
                  <a:srgbClr val="002060"/>
                </a:solidFill>
              </a:rPr>
              <a:t>43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6879" y="5445223"/>
            <a:ext cx="8815601" cy="1323982"/>
            <a:chOff x="356161" y="3500531"/>
            <a:chExt cx="13267818" cy="1708892"/>
          </a:xfrm>
        </p:grpSpPr>
        <p:sp>
          <p:nvSpPr>
            <p:cNvPr id="4" name="文本框 3"/>
            <p:cNvSpPr txBox="1"/>
            <p:nvPr/>
          </p:nvSpPr>
          <p:spPr>
            <a:xfrm>
              <a:off x="356161" y="3500531"/>
              <a:ext cx="3860799" cy="516430"/>
            </a:xfrm>
            <a:prstGeom prst="rect">
              <a:avLst/>
            </a:prstGeom>
            <a:solidFill>
              <a:srgbClr val="ABFFAB"/>
            </a:solidFill>
            <a:ln w="9525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楷体_GB2312" charset="-122"/>
                </a:rPr>
                <a:t>数值分析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楷体_GB2312" charset="-122"/>
                </a:rPr>
                <a:t>的基本原理  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2253" y="4119303"/>
              <a:ext cx="3459324" cy="516431"/>
            </a:xfrm>
            <a:prstGeom prst="rect">
              <a:avLst/>
            </a:prstGeom>
            <a:noFill/>
            <a:ln w="19050" cap="rnd" cmpd="sng">
              <a:solidFill>
                <a:srgbClr val="FF0000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 smtClean="0">
                  <a:latin typeface="楷体_GB2312" charset="-122"/>
                  <a:ea typeface="楷体_GB2312" charset="-122"/>
                </a:rPr>
                <a:t>1.</a:t>
              </a:r>
              <a:r>
                <a:rPr lang="zh-CN" altLang="en-US" sz="2000" dirty="0" smtClean="0">
                  <a:latin typeface="楷体_GB2312" charset="-122"/>
                  <a:ea typeface="楷体_GB2312" charset="-122"/>
                </a:rPr>
                <a:t>用</a:t>
              </a:r>
              <a:r>
                <a:rPr lang="zh-CN" altLang="en-US" sz="2000" dirty="0">
                  <a:latin typeface="楷体_GB2312" charset="-122"/>
                  <a:ea typeface="楷体_GB2312" charset="-122"/>
                </a:rPr>
                <a:t>有限逼近无限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870246" y="4127511"/>
              <a:ext cx="3368287" cy="516431"/>
            </a:xfrm>
            <a:prstGeom prst="rect">
              <a:avLst/>
            </a:prstGeom>
            <a:noFill/>
            <a:ln w="19050" cap="rnd" cmpd="sng">
              <a:solidFill>
                <a:srgbClr val="FF0000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 smtClean="0">
                  <a:latin typeface="楷体_GB2312" charset="-122"/>
                  <a:ea typeface="楷体_GB2312" charset="-122"/>
                </a:rPr>
                <a:t>2.</a:t>
              </a:r>
              <a:r>
                <a:rPr lang="zh-CN" altLang="en-US" sz="2000" dirty="0" smtClean="0">
                  <a:latin typeface="楷体_GB2312" charset="-122"/>
                  <a:ea typeface="楷体_GB2312" charset="-122"/>
                </a:rPr>
                <a:t>用</a:t>
              </a:r>
              <a:r>
                <a:rPr lang="zh-CN" altLang="en-US" sz="2000" dirty="0">
                  <a:latin typeface="楷体_GB2312" charset="-122"/>
                  <a:ea typeface="楷体_GB2312" charset="-122"/>
                </a:rPr>
                <a:t>离散逼近连续 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2253" y="4692992"/>
              <a:ext cx="6836280" cy="516431"/>
            </a:xfrm>
            <a:prstGeom prst="rect">
              <a:avLst/>
            </a:prstGeom>
            <a:noFill/>
            <a:ln w="19050" cap="rnd" cmpd="sng">
              <a:solidFill>
                <a:srgbClr val="FF0000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 smtClean="0">
                  <a:latin typeface="楷体_GB2312" charset="-122"/>
                  <a:ea typeface="楷体_GB2312" charset="-122"/>
                </a:rPr>
                <a:t>3.</a:t>
              </a:r>
              <a:r>
                <a:rPr lang="zh-CN" altLang="en-US" sz="2000" dirty="0" smtClean="0">
                  <a:latin typeface="楷体_GB2312" charset="-122"/>
                  <a:ea typeface="楷体_GB2312" charset="-122"/>
                </a:rPr>
                <a:t>用</a:t>
              </a:r>
              <a:r>
                <a:rPr lang="zh-CN" altLang="en-US" sz="2000" dirty="0">
                  <a:latin typeface="楷体_GB2312" charset="-122"/>
                  <a:ea typeface="楷体_GB2312" charset="-122"/>
                </a:rPr>
                <a:t>有限步计算代替无限的计算过程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446615" y="4061183"/>
              <a:ext cx="6177364" cy="11123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楷体_GB2312" charset="-122"/>
                  <a:ea typeface="楷体_GB2312" charset="-122"/>
                </a:rPr>
                <a:t>由此产生的误差</a:t>
              </a:r>
              <a:r>
                <a:rPr lang="zh-CN" altLang="en-US" sz="2000" dirty="0" smtClean="0">
                  <a:latin typeface="楷体_GB2312" charset="-122"/>
                  <a:ea typeface="楷体_GB2312" charset="-122"/>
                </a:rPr>
                <a:t>称为</a:t>
              </a:r>
              <a:endParaRPr lang="en-US" altLang="zh-CN" sz="2000" dirty="0" smtClean="0">
                <a:latin typeface="楷体_GB2312" charset="-122"/>
                <a:ea typeface="楷体_GB231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rgbClr val="FF0000"/>
                  </a:solidFill>
                  <a:latin typeface="楷体_GB2312" charset="-122"/>
                  <a:ea typeface="楷体_GB2312" charset="-122"/>
                </a:rPr>
                <a:t>     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楷体_GB2312" charset="-122"/>
                  <a:ea typeface="楷体_GB2312" charset="-122"/>
                </a:rPr>
                <a:t>截断误差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楷体_GB2312" charset="-122"/>
                  <a:ea typeface="楷体_GB2312" charset="-122"/>
                </a:rPr>
                <a:t> </a:t>
              </a:r>
              <a:r>
                <a:rPr lang="zh-CN" altLang="en-US" sz="2000" dirty="0" smtClean="0">
                  <a:latin typeface="楷体_GB2312" charset="-122"/>
                  <a:ea typeface="楷体_GB2312" charset="-122"/>
                </a:rPr>
                <a:t>或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楷体_GB2312" charset="-122"/>
                  <a:ea typeface="楷体_GB2312" charset="-122"/>
                </a:rPr>
                <a:t>方法误差</a:t>
              </a:r>
              <a:r>
                <a:rPr lang="en-US" altLang="zh-CN" sz="2000" dirty="0">
                  <a:latin typeface="楷体_GB2312" charset="-122"/>
                  <a:ea typeface="楷体_GB2312" charset="-122"/>
                </a:rPr>
                <a:t>.</a:t>
              </a:r>
              <a:endParaRPr lang="zh-CN" altLang="en-US" sz="2000" dirty="0">
                <a:latin typeface="楷体_GB2312" charset="-122"/>
                <a:ea typeface="楷体_GB231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80312" y="126676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P2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4" descr="01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51926" r="731" b="6845"/>
          <a:stretch>
            <a:fillRect/>
          </a:stretch>
        </p:blipFill>
        <p:spPr bwMode="auto">
          <a:xfrm>
            <a:off x="4067175" y="3068638"/>
            <a:ext cx="4248150" cy="28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 </a:t>
            </a:r>
            <a:r>
              <a:rPr lang="zh-CN" altLang="en-US" dirty="0"/>
              <a:t>误差的基本概念</a:t>
            </a:r>
          </a:p>
        </p:txBody>
      </p:sp>
      <p:sp>
        <p:nvSpPr>
          <p:cNvPr id="77828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33CC"/>
                </a:solidFill>
              </a:rPr>
              <a:t>3.1 </a:t>
            </a:r>
            <a:r>
              <a:rPr lang="zh-CN" altLang="en-US" dirty="0">
                <a:solidFill>
                  <a:srgbClr val="0033CC"/>
                </a:solidFill>
              </a:rPr>
              <a:t>误差的来源</a:t>
            </a:r>
            <a:endParaRPr lang="en-US" altLang="zh-CN" dirty="0">
              <a:solidFill>
                <a:srgbClr val="0033CC"/>
              </a:solidFill>
            </a:endParaRPr>
          </a:p>
        </p:txBody>
      </p:sp>
      <p:pic>
        <p:nvPicPr>
          <p:cNvPr id="77829" name="Picture 5" descr="MCj0434859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916113"/>
            <a:ext cx="86518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AutoShape 6"/>
          <p:cNvSpPr>
            <a:spLocks noChangeArrowheads="1"/>
          </p:cNvSpPr>
          <p:nvPr/>
        </p:nvSpPr>
        <p:spPr bwMode="blackWhite">
          <a:xfrm>
            <a:off x="2051050" y="1989138"/>
            <a:ext cx="6553200" cy="7747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6E1E2"/>
              </a:gs>
              <a:gs pos="50000">
                <a:srgbClr val="EFF3F4"/>
              </a:gs>
              <a:gs pos="100000">
                <a:srgbClr val="D6E1E2"/>
              </a:gs>
            </a:gsLst>
            <a:lin ang="2700000" scaled="1"/>
          </a:gradFill>
          <a:ln w="25400">
            <a:solidFill>
              <a:srgbClr val="FFFF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利用计算机解决实际问题为什么会出现误差？</a:t>
            </a:r>
          </a:p>
        </p:txBody>
      </p:sp>
      <p:sp>
        <p:nvSpPr>
          <p:cNvPr id="77831" name="AutoShape 8"/>
          <p:cNvSpPr>
            <a:spLocks noChangeArrowheads="1"/>
          </p:cNvSpPr>
          <p:nvPr/>
        </p:nvSpPr>
        <p:spPr bwMode="gray">
          <a:xfrm>
            <a:off x="827088" y="2997200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29698D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观察误差</a:t>
            </a:r>
          </a:p>
        </p:txBody>
      </p:sp>
      <p:sp>
        <p:nvSpPr>
          <p:cNvPr id="77832" name="AutoShape 9"/>
          <p:cNvSpPr>
            <a:spLocks noChangeArrowheads="1"/>
          </p:cNvSpPr>
          <p:nvPr/>
        </p:nvSpPr>
        <p:spPr bwMode="gray">
          <a:xfrm>
            <a:off x="827088" y="3789363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333399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模型误差</a:t>
            </a:r>
          </a:p>
        </p:txBody>
      </p:sp>
      <p:sp>
        <p:nvSpPr>
          <p:cNvPr id="77833" name="AutoShape 10"/>
          <p:cNvSpPr>
            <a:spLocks noChangeArrowheads="1"/>
          </p:cNvSpPr>
          <p:nvPr/>
        </p:nvSpPr>
        <p:spPr bwMode="gray">
          <a:xfrm>
            <a:off x="827088" y="5372100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003366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舍入误差</a:t>
            </a:r>
          </a:p>
        </p:txBody>
      </p:sp>
      <p:sp>
        <p:nvSpPr>
          <p:cNvPr id="77834" name="AutoShape 11"/>
          <p:cNvSpPr>
            <a:spLocks noChangeArrowheads="1"/>
          </p:cNvSpPr>
          <p:nvPr/>
        </p:nvSpPr>
        <p:spPr bwMode="gray">
          <a:xfrm>
            <a:off x="827088" y="4579938"/>
            <a:ext cx="2160587" cy="647700"/>
          </a:xfrm>
          <a:prstGeom prst="roundRect">
            <a:avLst>
              <a:gd name="adj" fmla="val 50000"/>
            </a:avLst>
          </a:prstGeom>
          <a:solidFill>
            <a:srgbClr val="993300"/>
          </a:soli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截断误差</a:t>
            </a:r>
          </a:p>
        </p:txBody>
      </p:sp>
      <p:sp>
        <p:nvSpPr>
          <p:cNvPr id="77835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C5D87C-ACBF-B049-BAA3-F77512BFE277}" type="slidenum">
              <a:rPr lang="en-US" altLang="zh-CN" sz="1400" smtClean="0">
                <a:solidFill>
                  <a:srgbClr val="002060"/>
                </a:solidFill>
              </a:rPr>
              <a:t>44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80312" y="126676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P2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 </a:t>
            </a:r>
            <a:r>
              <a:rPr lang="zh-CN" altLang="en-US" dirty="0"/>
              <a:t>误差的基本概念</a:t>
            </a:r>
          </a:p>
        </p:txBody>
      </p:sp>
      <p:sp>
        <p:nvSpPr>
          <p:cNvPr id="65539" name="内容占位符 2"/>
          <p:cNvSpPr>
            <a:spLocks noGrp="1" noChangeArrowheads="1"/>
          </p:cNvSpPr>
          <p:nvPr>
            <p:ph idx="1"/>
          </p:nvPr>
        </p:nvSpPr>
        <p:spPr>
          <a:xfrm>
            <a:off x="395536" y="1412999"/>
            <a:ext cx="8568183" cy="475230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0033CC"/>
                </a:solidFill>
              </a:rPr>
              <a:t>计算机中数的浮点表示与舍入误差</a:t>
            </a:r>
            <a:endParaRPr lang="en-US" altLang="zh-CN" dirty="0">
              <a:solidFill>
                <a:srgbClr val="0033CC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计算机中参与运算的数是用浮点表示的，形如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其中               ，                ，                   ，       是字长，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是阶码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计算机字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长有限，只能表示有限位数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四舍五入就可能产生误差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意味着在计算机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被执行的算术运算不一定精确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540" name="对象 1"/>
          <p:cNvGraphicFramePr>
            <a:graphicFrameLocks noChangeAspect="1"/>
          </p:cNvGraphicFramePr>
          <p:nvPr/>
        </p:nvGraphicFramePr>
        <p:xfrm>
          <a:off x="3059362" y="2649860"/>
          <a:ext cx="2514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4" r:id="rId4" imgW="60350400" imgH="10058400" progId="Equation.DSMT4">
                  <p:embed/>
                </p:oleObj>
              </mc:Choice>
              <mc:Fallback>
                <p:oleObj r:id="rId4" imgW="60350400" imgH="100584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62" y="2649860"/>
                        <a:ext cx="2514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对象 2"/>
          <p:cNvGraphicFramePr>
            <a:graphicFrameLocks noChangeAspect="1"/>
          </p:cNvGraphicFramePr>
          <p:nvPr/>
        </p:nvGraphicFramePr>
        <p:xfrm>
          <a:off x="1505199" y="3305944"/>
          <a:ext cx="1193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5" r:id="rId6" imgW="28651200" imgH="9144000" progId="Equation.DSMT4">
                  <p:embed/>
                </p:oleObj>
              </mc:Choice>
              <mc:Fallback>
                <p:oleObj r:id="rId6" imgW="28651200" imgH="91440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199" y="3305944"/>
                        <a:ext cx="1193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对象 3"/>
          <p:cNvGraphicFramePr>
            <a:graphicFrameLocks noChangeAspect="1"/>
          </p:cNvGraphicFramePr>
          <p:nvPr/>
        </p:nvGraphicFramePr>
        <p:xfrm>
          <a:off x="3195887" y="3284984"/>
          <a:ext cx="1231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6" r:id="rId8" imgW="29565600" imgH="9144000" progId="Equation.DSMT4">
                  <p:embed/>
                </p:oleObj>
              </mc:Choice>
              <mc:Fallback>
                <p:oleObj r:id="rId8" imgW="29565600" imgH="91440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887" y="3284984"/>
                        <a:ext cx="1231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对象 5"/>
          <p:cNvGraphicFramePr>
            <a:graphicFrameLocks noChangeAspect="1"/>
          </p:cNvGraphicFramePr>
          <p:nvPr/>
        </p:nvGraphicFramePr>
        <p:xfrm>
          <a:off x="4958012" y="3377382"/>
          <a:ext cx="2565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7" r:id="rId10" imgW="61569600" imgH="8229600" progId="Equation.DSMT4">
                  <p:embed/>
                </p:oleObj>
              </mc:Choice>
              <mc:Fallback>
                <p:oleObj r:id="rId10" imgW="61569600" imgH="82296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8012" y="3377382"/>
                        <a:ext cx="2565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4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6BEBA0-6028-EC49-AEBE-937E3DCE9FC5}" type="slidenum">
              <a:rPr lang="en-US" altLang="zh-CN" sz="1400" smtClean="0">
                <a:solidFill>
                  <a:srgbClr val="002060"/>
                </a:solidFill>
              </a:rPr>
              <a:t>45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25331" y="1300698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P2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 </a:t>
            </a:r>
            <a:r>
              <a:rPr lang="zh-CN" altLang="en-US" dirty="0"/>
              <a:t>误差的基本概念</a:t>
            </a:r>
          </a:p>
        </p:txBody>
      </p:sp>
      <p:sp>
        <p:nvSpPr>
          <p:cNvPr id="79875" name="内容占位符 2"/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642350" cy="4530725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0033CC"/>
                </a:solidFill>
              </a:rPr>
              <a:t>运用计算机解决实际问题时的</a:t>
            </a:r>
            <a:r>
              <a:rPr lang="zh-CN" altLang="en-US" dirty="0">
                <a:solidFill>
                  <a:srgbClr val="FF0000"/>
                </a:solidFill>
              </a:rPr>
              <a:t>误差引入过程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79876" name="Picture 2" descr="0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5" t="-4669" r="-2197" b="-3429"/>
          <a:stretch>
            <a:fillRect/>
          </a:stretch>
        </p:blipFill>
        <p:spPr bwMode="auto">
          <a:xfrm>
            <a:off x="227013" y="1612900"/>
            <a:ext cx="8883650" cy="534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9877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E1FC22-C5F7-C043-8823-3EF9E8997EDE}" type="slidenum">
              <a:rPr lang="en-US" altLang="zh-CN" sz="1400" smtClean="0">
                <a:solidFill>
                  <a:srgbClr val="002060"/>
                </a:solidFill>
              </a:rPr>
              <a:t>46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误差与误差限</a:t>
            </a:r>
          </a:p>
        </p:txBody>
      </p:sp>
      <p:sp>
        <p:nvSpPr>
          <p:cNvPr id="143" name="Rectangle 3"/>
          <p:cNvSpPr txBox="1">
            <a:spLocks noChangeArrowheads="1"/>
          </p:cNvSpPr>
          <p:nvPr/>
        </p:nvSpPr>
        <p:spPr bwMode="auto">
          <a:xfrm>
            <a:off x="457200" y="1228725"/>
            <a:ext cx="82296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3200" b="1" dirty="0">
                <a:solidFill>
                  <a:srgbClr val="0033CC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定义</a:t>
            </a:r>
            <a:r>
              <a:rPr lang="en-US" altLang="zh-CN" sz="3200" b="1" dirty="0">
                <a:solidFill>
                  <a:srgbClr val="0033CC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1.1 </a:t>
            </a:r>
            <a:r>
              <a:rPr lang="en-US" altLang="zh-CN" sz="3200" b="1" dirty="0" smtClean="0">
                <a:solidFill>
                  <a:srgbClr val="0033CC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 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宋体" panose="02010600030101010101" pitchFamily="2" charset="-122"/>
              </a:rPr>
              <a:t>绝对误差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宋体" panose="02010600030101010101" pitchFamily="2" charset="-122"/>
            </a:endParaRPr>
          </a:p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  <a:buNone/>
            </a:pPr>
            <a:endParaRPr lang="zh-CN" altLang="en-US" sz="3200" b="1" dirty="0">
              <a:latin typeface="微软雅黑" panose="020B0503020204020204" pitchFamily="34" charset="-122"/>
              <a:ea typeface="宋体" panose="02010600030101010101" pitchFamily="2" charset="-122"/>
            </a:endParaRPr>
          </a:p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endParaRPr lang="zh-CN" altLang="en-US" sz="3200" b="1" dirty="0">
              <a:latin typeface="微软雅黑" panose="020B0503020204020204" pitchFamily="34" charset="-122"/>
              <a:ea typeface="宋体" panose="02010600030101010101" pitchFamily="2" charset="-122"/>
            </a:endParaRPr>
          </a:p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endParaRPr lang="zh-CN" altLang="en-US" sz="3200" b="1" dirty="0">
              <a:latin typeface="微软雅黑" panose="020B0503020204020204" pitchFamily="34" charset="-122"/>
              <a:ea typeface="宋体" panose="02010600030101010101" pitchFamily="2" charset="-122"/>
            </a:endParaRPr>
          </a:p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endParaRPr lang="zh-CN" altLang="en-US" sz="3200" b="1" dirty="0">
              <a:latin typeface="微软雅黑" panose="020B0503020204020204" pitchFamily="34" charset="-122"/>
              <a:ea typeface="宋体" panose="02010600030101010101" pitchFamily="2" charset="-122"/>
            </a:endParaRPr>
          </a:p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3200" b="1" dirty="0">
                <a:solidFill>
                  <a:srgbClr val="0033CC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定义</a:t>
            </a:r>
            <a:r>
              <a:rPr lang="en-US" altLang="zh-CN" sz="3200" b="1" dirty="0">
                <a:solidFill>
                  <a:srgbClr val="0033CC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1.2 </a:t>
            </a:r>
            <a:r>
              <a:rPr lang="en-US" altLang="zh-CN" sz="3200" b="1" dirty="0" smtClean="0">
                <a:solidFill>
                  <a:srgbClr val="0033CC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宋体" panose="02010600030101010101" pitchFamily="2" charset="-122"/>
              </a:rPr>
              <a:t>绝对误差限</a:t>
            </a:r>
          </a:p>
        </p:txBody>
      </p:sp>
      <p:grpSp>
        <p:nvGrpSpPr>
          <p:cNvPr id="144" name="Group 18"/>
          <p:cNvGrpSpPr/>
          <p:nvPr/>
        </p:nvGrpSpPr>
        <p:grpSpPr bwMode="auto">
          <a:xfrm>
            <a:off x="457200" y="1935799"/>
            <a:ext cx="7642864" cy="412751"/>
            <a:chOff x="930" y="1122"/>
            <a:chExt cx="4226" cy="260"/>
          </a:xfrm>
        </p:grpSpPr>
        <p:graphicFrame>
          <p:nvGraphicFramePr>
            <p:cNvPr id="8205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8416928"/>
                </p:ext>
              </p:extLst>
            </p:nvPr>
          </p:nvGraphicFramePr>
          <p:xfrm>
            <a:off x="930" y="1122"/>
            <a:ext cx="917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3" name="Equation" r:id="rId4" imgW="799920" imgH="228600" progId="Equation.DSMT4">
                    <p:embed/>
                  </p:oleObj>
                </mc:Choice>
                <mc:Fallback>
                  <p:oleObj name="Equation" r:id="rId4" imgW="799920" imgH="2286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122"/>
                          <a:ext cx="917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59" name="Rectangle 8"/>
            <p:cNvSpPr>
              <a:spLocks noChangeArrowheads="1"/>
            </p:cNvSpPr>
            <p:nvPr/>
          </p:nvSpPr>
          <p:spPr bwMode="auto">
            <a:xfrm>
              <a:off x="1877" y="1149"/>
              <a:ext cx="327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1" dirty="0">
                  <a:solidFill>
                    <a:srgbClr val="000000"/>
                  </a:solidFill>
                  <a:latin typeface="楷体_GB2312" charset="-122"/>
                  <a:ea typeface="楷体_GB2312" charset="-122"/>
                </a:rPr>
                <a:t>, 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楷体_GB2312" charset="-122"/>
                  <a:ea typeface="楷体_GB2312" charset="-122"/>
                </a:rPr>
                <a:t>其中 </a:t>
              </a:r>
              <a:r>
                <a:rPr kumimoji="1"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charset="-122"/>
                </a:rPr>
                <a:t>x</a:t>
              </a:r>
              <a:r>
                <a:rPr kumimoji="1" lang="en-US" altLang="zh-CN" sz="2400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charset="-122"/>
                </a:rPr>
                <a:t>* 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楷体_GB2312" charset="-122"/>
                  <a:ea typeface="楷体_GB2312" charset="-122"/>
                </a:rPr>
                <a:t>为精确值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楷体_GB2312" charset="-122"/>
                  <a:ea typeface="楷体_GB2312" charset="-122"/>
                </a:rPr>
                <a:t>，</a:t>
              </a:r>
              <a:r>
                <a:rPr kumimoji="1"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charset="-122"/>
                </a:rPr>
                <a:t>x</a:t>
              </a:r>
              <a:r>
                <a:rPr kumimoji="1" lang="en-US" altLang="zh-CN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charset="-122"/>
                </a:rPr>
                <a:t> 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楷体_GB2312" charset="-122"/>
                  <a:ea typeface="楷体_GB2312" charset="-122"/>
                </a:rPr>
                <a:t>为</a:t>
              </a:r>
              <a:r>
                <a:rPr kumimoji="1"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charset="-122"/>
                </a:rPr>
                <a:t>x</a:t>
              </a:r>
              <a:r>
                <a:rPr kumimoji="1" lang="en-US" altLang="zh-CN" sz="2400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charset="-122"/>
                </a:rPr>
                <a:t>*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楷体_GB2312" charset="-122"/>
                  <a:ea typeface="楷体_GB2312" charset="-122"/>
                </a:rPr>
                <a:t>的近似值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楷体_GB2312" charset="-122"/>
                  <a:ea typeface="楷体_GB2312" charset="-122"/>
                </a:rPr>
                <a:t>。</a:t>
              </a:r>
            </a:p>
          </p:txBody>
        </p:sp>
      </p:grpSp>
      <p:grpSp>
        <p:nvGrpSpPr>
          <p:cNvPr id="147" name="Group 139"/>
          <p:cNvGrpSpPr/>
          <p:nvPr/>
        </p:nvGrpSpPr>
        <p:grpSpPr bwMode="auto">
          <a:xfrm>
            <a:off x="787412" y="4716467"/>
            <a:ext cx="6376978" cy="512763"/>
            <a:chOff x="862" y="2257"/>
            <a:chExt cx="3651" cy="323"/>
          </a:xfrm>
        </p:grpSpPr>
        <p:graphicFrame>
          <p:nvGraphicFramePr>
            <p:cNvPr id="82054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4670410"/>
                </p:ext>
              </p:extLst>
            </p:nvPr>
          </p:nvGraphicFramePr>
          <p:xfrm>
            <a:off x="862" y="2257"/>
            <a:ext cx="43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4" name="Equation" r:id="rId6" imgW="342720" imgH="253800" progId="Equation.DSMT4">
                    <p:embed/>
                  </p:oleObj>
                </mc:Choice>
                <mc:Fallback>
                  <p:oleObj name="Equation" r:id="rId6" imgW="342720" imgH="2538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2" y="2257"/>
                          <a:ext cx="43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2055" name="Group 19"/>
            <p:cNvGrpSpPr/>
            <p:nvPr/>
          </p:nvGrpSpPr>
          <p:grpSpPr bwMode="auto">
            <a:xfrm>
              <a:off x="1338" y="2307"/>
              <a:ext cx="3175" cy="233"/>
              <a:chOff x="1338" y="1933"/>
              <a:chExt cx="3175" cy="233"/>
            </a:xfrm>
          </p:grpSpPr>
          <p:sp>
            <p:nvSpPr>
              <p:cNvPr id="82056" name="Rectangle 13"/>
              <p:cNvSpPr>
                <a:spLocks noChangeArrowheads="1"/>
              </p:cNvSpPr>
              <p:nvPr/>
            </p:nvSpPr>
            <p:spPr bwMode="auto">
              <a:xfrm>
                <a:off x="1338" y="1933"/>
                <a:ext cx="267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latin typeface="楷体_GB2312" charset="-122"/>
                    <a:ea typeface="楷体_GB2312" charset="-122"/>
                  </a:rPr>
                  <a:t>的上限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称为 </a:t>
                </a:r>
                <a:r>
                  <a:rPr kumimoji="1"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x</a:t>
                </a:r>
                <a:r>
                  <a:rPr kumimoji="1" lang="en-US" altLang="zh-CN" sz="2400" i="1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 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的绝对误差限，记为</a:t>
                </a:r>
              </a:p>
            </p:txBody>
          </p:sp>
          <p:graphicFrame>
            <p:nvGraphicFramePr>
              <p:cNvPr id="82057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914573"/>
                  </p:ext>
                </p:extLst>
              </p:nvPr>
            </p:nvGraphicFramePr>
            <p:xfrm>
              <a:off x="4150" y="1933"/>
              <a:ext cx="363" cy="2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75" name="Equation" r:id="rId8" imgW="317160" imgH="203040" progId="Equation.DSMT4">
                      <p:embed/>
                    </p:oleObj>
                  </mc:Choice>
                  <mc:Fallback>
                    <p:oleObj name="Equation" r:id="rId8" imgW="317160" imgH="203040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0" y="1933"/>
                            <a:ext cx="363" cy="2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2" name="Group 20"/>
          <p:cNvGrpSpPr/>
          <p:nvPr/>
        </p:nvGrpSpPr>
        <p:grpSpPr bwMode="auto">
          <a:xfrm>
            <a:off x="7380288" y="1125538"/>
            <a:ext cx="1593850" cy="1631950"/>
            <a:chOff x="2051" y="1696"/>
            <a:chExt cx="1004" cy="1028"/>
          </a:xfrm>
        </p:grpSpPr>
        <p:sp>
          <p:nvSpPr>
            <p:cNvPr id="153" name="Freeform 21"/>
            <p:cNvSpPr/>
            <p:nvPr/>
          </p:nvSpPr>
          <p:spPr bwMode="auto">
            <a:xfrm rot="1123344">
              <a:off x="2261" y="1981"/>
              <a:ext cx="467" cy="582"/>
            </a:xfrm>
            <a:custGeom>
              <a:avLst/>
              <a:gdLst>
                <a:gd name="T0" fmla="*/ 38 w 648"/>
                <a:gd name="T1" fmla="*/ 148 h 858"/>
                <a:gd name="T2" fmla="*/ 89 w 648"/>
                <a:gd name="T3" fmla="*/ 103 h 858"/>
                <a:gd name="T4" fmla="*/ 292 w 648"/>
                <a:gd name="T5" fmla="*/ 40 h 858"/>
                <a:gd name="T6" fmla="*/ 418 w 648"/>
                <a:gd name="T7" fmla="*/ 7 h 858"/>
                <a:gd name="T8" fmla="*/ 463 w 648"/>
                <a:gd name="T9" fmla="*/ 0 h 858"/>
                <a:gd name="T10" fmla="*/ 526 w 648"/>
                <a:gd name="T11" fmla="*/ 97 h 858"/>
                <a:gd name="T12" fmla="*/ 559 w 648"/>
                <a:gd name="T13" fmla="*/ 206 h 858"/>
                <a:gd name="T14" fmla="*/ 577 w 648"/>
                <a:gd name="T15" fmla="*/ 309 h 858"/>
                <a:gd name="T16" fmla="*/ 577 w 648"/>
                <a:gd name="T17" fmla="*/ 495 h 858"/>
                <a:gd name="T18" fmla="*/ 648 w 648"/>
                <a:gd name="T19" fmla="*/ 678 h 858"/>
                <a:gd name="T20" fmla="*/ 640 w 648"/>
                <a:gd name="T21" fmla="*/ 763 h 858"/>
                <a:gd name="T22" fmla="*/ 545 w 648"/>
                <a:gd name="T23" fmla="*/ 813 h 858"/>
                <a:gd name="T24" fmla="*/ 299 w 648"/>
                <a:gd name="T25" fmla="*/ 858 h 858"/>
                <a:gd name="T26" fmla="*/ 210 w 648"/>
                <a:gd name="T27" fmla="*/ 807 h 858"/>
                <a:gd name="T28" fmla="*/ 153 w 648"/>
                <a:gd name="T29" fmla="*/ 660 h 858"/>
                <a:gd name="T30" fmla="*/ 108 w 648"/>
                <a:gd name="T31" fmla="*/ 499 h 858"/>
                <a:gd name="T32" fmla="*/ 25 w 648"/>
                <a:gd name="T33" fmla="*/ 416 h 858"/>
                <a:gd name="T34" fmla="*/ 6 w 648"/>
                <a:gd name="T35" fmla="*/ 328 h 858"/>
                <a:gd name="T36" fmla="*/ 0 w 648"/>
                <a:gd name="T37" fmla="*/ 219 h 858"/>
                <a:gd name="T38" fmla="*/ 38 w 648"/>
                <a:gd name="T39" fmla="*/ 14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8" h="858">
                  <a:moveTo>
                    <a:pt x="38" y="148"/>
                  </a:moveTo>
                  <a:lnTo>
                    <a:pt x="89" y="103"/>
                  </a:lnTo>
                  <a:lnTo>
                    <a:pt x="292" y="40"/>
                  </a:lnTo>
                  <a:lnTo>
                    <a:pt x="418" y="7"/>
                  </a:lnTo>
                  <a:lnTo>
                    <a:pt x="463" y="0"/>
                  </a:lnTo>
                  <a:lnTo>
                    <a:pt x="526" y="97"/>
                  </a:lnTo>
                  <a:lnTo>
                    <a:pt x="559" y="206"/>
                  </a:lnTo>
                  <a:lnTo>
                    <a:pt x="577" y="309"/>
                  </a:lnTo>
                  <a:lnTo>
                    <a:pt x="577" y="495"/>
                  </a:lnTo>
                  <a:lnTo>
                    <a:pt x="648" y="678"/>
                  </a:lnTo>
                  <a:lnTo>
                    <a:pt x="640" y="763"/>
                  </a:lnTo>
                  <a:lnTo>
                    <a:pt x="545" y="813"/>
                  </a:lnTo>
                  <a:lnTo>
                    <a:pt x="299" y="858"/>
                  </a:lnTo>
                  <a:lnTo>
                    <a:pt x="210" y="807"/>
                  </a:lnTo>
                  <a:lnTo>
                    <a:pt x="153" y="660"/>
                  </a:lnTo>
                  <a:lnTo>
                    <a:pt x="108" y="499"/>
                  </a:lnTo>
                  <a:lnTo>
                    <a:pt x="25" y="416"/>
                  </a:lnTo>
                  <a:lnTo>
                    <a:pt x="6" y="328"/>
                  </a:lnTo>
                  <a:lnTo>
                    <a:pt x="0" y="219"/>
                  </a:lnTo>
                  <a:lnTo>
                    <a:pt x="38" y="14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grpSp>
          <p:nvGrpSpPr>
            <p:cNvPr id="82008" name="Group 22"/>
            <p:cNvGrpSpPr/>
            <p:nvPr/>
          </p:nvGrpSpPr>
          <p:grpSpPr bwMode="auto">
            <a:xfrm rot="1123344">
              <a:off x="2441" y="2029"/>
              <a:ext cx="511" cy="637"/>
              <a:chOff x="2308" y="1206"/>
              <a:chExt cx="710" cy="940"/>
            </a:xfrm>
          </p:grpSpPr>
          <p:sp>
            <p:nvSpPr>
              <p:cNvPr id="198" name="Freeform 23"/>
              <p:cNvSpPr/>
              <p:nvPr/>
            </p:nvSpPr>
            <p:spPr bwMode="auto">
              <a:xfrm>
                <a:off x="2308" y="1206"/>
                <a:ext cx="710" cy="940"/>
              </a:xfrm>
              <a:custGeom>
                <a:avLst/>
                <a:gdLst>
                  <a:gd name="T0" fmla="*/ 0 w 710"/>
                  <a:gd name="T1" fmla="*/ 58 h 940"/>
                  <a:gd name="T2" fmla="*/ 39 w 710"/>
                  <a:gd name="T3" fmla="*/ 113 h 940"/>
                  <a:gd name="T4" fmla="*/ 90 w 710"/>
                  <a:gd name="T5" fmla="*/ 197 h 940"/>
                  <a:gd name="T6" fmla="*/ 141 w 710"/>
                  <a:gd name="T7" fmla="*/ 307 h 940"/>
                  <a:gd name="T8" fmla="*/ 182 w 710"/>
                  <a:gd name="T9" fmla="*/ 415 h 940"/>
                  <a:gd name="T10" fmla="*/ 211 w 710"/>
                  <a:gd name="T11" fmla="*/ 503 h 940"/>
                  <a:gd name="T12" fmla="*/ 261 w 710"/>
                  <a:gd name="T13" fmla="*/ 685 h 940"/>
                  <a:gd name="T14" fmla="*/ 276 w 710"/>
                  <a:gd name="T15" fmla="*/ 741 h 940"/>
                  <a:gd name="T16" fmla="*/ 297 w 710"/>
                  <a:gd name="T17" fmla="*/ 777 h 940"/>
                  <a:gd name="T18" fmla="*/ 315 w 710"/>
                  <a:gd name="T19" fmla="*/ 807 h 940"/>
                  <a:gd name="T20" fmla="*/ 455 w 710"/>
                  <a:gd name="T21" fmla="*/ 901 h 940"/>
                  <a:gd name="T22" fmla="*/ 507 w 710"/>
                  <a:gd name="T23" fmla="*/ 940 h 940"/>
                  <a:gd name="T24" fmla="*/ 500 w 710"/>
                  <a:gd name="T25" fmla="*/ 844 h 940"/>
                  <a:gd name="T26" fmla="*/ 477 w 710"/>
                  <a:gd name="T27" fmla="*/ 766 h 940"/>
                  <a:gd name="T28" fmla="*/ 450 w 710"/>
                  <a:gd name="T29" fmla="*/ 684 h 940"/>
                  <a:gd name="T30" fmla="*/ 387 w 710"/>
                  <a:gd name="T31" fmla="*/ 583 h 940"/>
                  <a:gd name="T32" fmla="*/ 347 w 710"/>
                  <a:gd name="T33" fmla="*/ 472 h 940"/>
                  <a:gd name="T34" fmla="*/ 328 w 710"/>
                  <a:gd name="T35" fmla="*/ 307 h 940"/>
                  <a:gd name="T36" fmla="*/ 411 w 710"/>
                  <a:gd name="T37" fmla="*/ 371 h 940"/>
                  <a:gd name="T38" fmla="*/ 488 w 710"/>
                  <a:gd name="T39" fmla="*/ 423 h 940"/>
                  <a:gd name="T40" fmla="*/ 564 w 710"/>
                  <a:gd name="T41" fmla="*/ 448 h 940"/>
                  <a:gd name="T42" fmla="*/ 614 w 710"/>
                  <a:gd name="T43" fmla="*/ 460 h 940"/>
                  <a:gd name="T44" fmla="*/ 653 w 710"/>
                  <a:gd name="T45" fmla="*/ 454 h 940"/>
                  <a:gd name="T46" fmla="*/ 678 w 710"/>
                  <a:gd name="T47" fmla="*/ 423 h 940"/>
                  <a:gd name="T48" fmla="*/ 704 w 710"/>
                  <a:gd name="T49" fmla="*/ 335 h 940"/>
                  <a:gd name="T50" fmla="*/ 710 w 710"/>
                  <a:gd name="T51" fmla="*/ 271 h 940"/>
                  <a:gd name="T52" fmla="*/ 710 w 710"/>
                  <a:gd name="T53" fmla="*/ 163 h 940"/>
                  <a:gd name="T54" fmla="*/ 710 w 710"/>
                  <a:gd name="T55" fmla="*/ 73 h 940"/>
                  <a:gd name="T56" fmla="*/ 595 w 710"/>
                  <a:gd name="T57" fmla="*/ 76 h 940"/>
                  <a:gd name="T58" fmla="*/ 545 w 710"/>
                  <a:gd name="T59" fmla="*/ 64 h 940"/>
                  <a:gd name="T60" fmla="*/ 538 w 710"/>
                  <a:gd name="T61" fmla="*/ 166 h 940"/>
                  <a:gd name="T62" fmla="*/ 526 w 710"/>
                  <a:gd name="T63" fmla="*/ 198 h 940"/>
                  <a:gd name="T64" fmla="*/ 450 w 710"/>
                  <a:gd name="T65" fmla="*/ 160 h 940"/>
                  <a:gd name="T66" fmla="*/ 398 w 710"/>
                  <a:gd name="T67" fmla="*/ 116 h 940"/>
                  <a:gd name="T68" fmla="*/ 302 w 710"/>
                  <a:gd name="T69" fmla="*/ 64 h 940"/>
                  <a:gd name="T70" fmla="*/ 233 w 710"/>
                  <a:gd name="T71" fmla="*/ 19 h 940"/>
                  <a:gd name="T72" fmla="*/ 171 w 710"/>
                  <a:gd name="T73" fmla="*/ 0 h 940"/>
                  <a:gd name="T74" fmla="*/ 94 w 710"/>
                  <a:gd name="T75" fmla="*/ 31 h 940"/>
                  <a:gd name="T76" fmla="*/ 0 w 710"/>
                  <a:gd name="T77" fmla="*/ 58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10" h="940">
                    <a:moveTo>
                      <a:pt x="0" y="58"/>
                    </a:moveTo>
                    <a:lnTo>
                      <a:pt x="39" y="113"/>
                    </a:lnTo>
                    <a:lnTo>
                      <a:pt x="90" y="197"/>
                    </a:lnTo>
                    <a:lnTo>
                      <a:pt x="141" y="307"/>
                    </a:lnTo>
                    <a:lnTo>
                      <a:pt x="182" y="415"/>
                    </a:lnTo>
                    <a:lnTo>
                      <a:pt x="211" y="503"/>
                    </a:lnTo>
                    <a:lnTo>
                      <a:pt x="261" y="685"/>
                    </a:lnTo>
                    <a:lnTo>
                      <a:pt x="276" y="741"/>
                    </a:lnTo>
                    <a:lnTo>
                      <a:pt x="297" y="777"/>
                    </a:lnTo>
                    <a:lnTo>
                      <a:pt x="315" y="807"/>
                    </a:lnTo>
                    <a:lnTo>
                      <a:pt x="455" y="901"/>
                    </a:lnTo>
                    <a:lnTo>
                      <a:pt x="507" y="940"/>
                    </a:lnTo>
                    <a:lnTo>
                      <a:pt x="500" y="844"/>
                    </a:lnTo>
                    <a:lnTo>
                      <a:pt x="477" y="766"/>
                    </a:lnTo>
                    <a:lnTo>
                      <a:pt x="450" y="684"/>
                    </a:lnTo>
                    <a:lnTo>
                      <a:pt x="387" y="583"/>
                    </a:lnTo>
                    <a:lnTo>
                      <a:pt x="347" y="472"/>
                    </a:lnTo>
                    <a:lnTo>
                      <a:pt x="328" y="307"/>
                    </a:lnTo>
                    <a:lnTo>
                      <a:pt x="411" y="371"/>
                    </a:lnTo>
                    <a:lnTo>
                      <a:pt x="488" y="423"/>
                    </a:lnTo>
                    <a:lnTo>
                      <a:pt x="564" y="448"/>
                    </a:lnTo>
                    <a:lnTo>
                      <a:pt x="614" y="460"/>
                    </a:lnTo>
                    <a:lnTo>
                      <a:pt x="653" y="454"/>
                    </a:lnTo>
                    <a:lnTo>
                      <a:pt x="678" y="423"/>
                    </a:lnTo>
                    <a:lnTo>
                      <a:pt x="704" y="335"/>
                    </a:lnTo>
                    <a:lnTo>
                      <a:pt x="710" y="271"/>
                    </a:lnTo>
                    <a:lnTo>
                      <a:pt x="710" y="163"/>
                    </a:lnTo>
                    <a:lnTo>
                      <a:pt x="710" y="73"/>
                    </a:lnTo>
                    <a:lnTo>
                      <a:pt x="595" y="76"/>
                    </a:lnTo>
                    <a:lnTo>
                      <a:pt x="545" y="64"/>
                    </a:lnTo>
                    <a:lnTo>
                      <a:pt x="538" y="166"/>
                    </a:lnTo>
                    <a:lnTo>
                      <a:pt x="526" y="198"/>
                    </a:lnTo>
                    <a:lnTo>
                      <a:pt x="450" y="160"/>
                    </a:lnTo>
                    <a:lnTo>
                      <a:pt x="398" y="116"/>
                    </a:lnTo>
                    <a:lnTo>
                      <a:pt x="302" y="64"/>
                    </a:lnTo>
                    <a:lnTo>
                      <a:pt x="233" y="19"/>
                    </a:lnTo>
                    <a:lnTo>
                      <a:pt x="171" y="0"/>
                    </a:lnTo>
                    <a:lnTo>
                      <a:pt x="94" y="3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FF"/>
              </a:solidFill>
              <a:ln w="1270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99" name="Freeform 24"/>
              <p:cNvSpPr/>
              <p:nvPr/>
            </p:nvSpPr>
            <p:spPr bwMode="auto">
              <a:xfrm>
                <a:off x="2352" y="1247"/>
                <a:ext cx="200" cy="571"/>
              </a:xfrm>
              <a:custGeom>
                <a:avLst/>
                <a:gdLst>
                  <a:gd name="T0" fmla="*/ 0 w 199"/>
                  <a:gd name="T1" fmla="*/ 0 h 569"/>
                  <a:gd name="T2" fmla="*/ 87 w 199"/>
                  <a:gd name="T3" fmla="*/ 39 h 569"/>
                  <a:gd name="T4" fmla="*/ 79 w 199"/>
                  <a:gd name="T5" fmla="*/ 107 h 569"/>
                  <a:gd name="T6" fmla="*/ 134 w 199"/>
                  <a:gd name="T7" fmla="*/ 110 h 569"/>
                  <a:gd name="T8" fmla="*/ 169 w 199"/>
                  <a:gd name="T9" fmla="*/ 233 h 569"/>
                  <a:gd name="T10" fmla="*/ 189 w 199"/>
                  <a:gd name="T11" fmla="*/ 366 h 569"/>
                  <a:gd name="T12" fmla="*/ 197 w 199"/>
                  <a:gd name="T13" fmla="*/ 492 h 569"/>
                  <a:gd name="T14" fmla="*/ 199 w 199"/>
                  <a:gd name="T15" fmla="*/ 569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9" h="569">
                    <a:moveTo>
                      <a:pt x="0" y="0"/>
                    </a:moveTo>
                    <a:lnTo>
                      <a:pt x="87" y="39"/>
                    </a:lnTo>
                    <a:lnTo>
                      <a:pt x="79" y="107"/>
                    </a:lnTo>
                    <a:lnTo>
                      <a:pt x="134" y="110"/>
                    </a:lnTo>
                    <a:lnTo>
                      <a:pt x="169" y="233"/>
                    </a:lnTo>
                    <a:lnTo>
                      <a:pt x="189" y="366"/>
                    </a:lnTo>
                    <a:lnTo>
                      <a:pt x="197" y="492"/>
                    </a:lnTo>
                    <a:lnTo>
                      <a:pt x="199" y="569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</p:grpSp>
        <p:sp>
          <p:nvSpPr>
            <p:cNvPr id="155" name="Freeform 25"/>
            <p:cNvSpPr/>
            <p:nvPr/>
          </p:nvSpPr>
          <p:spPr bwMode="auto">
            <a:xfrm rot="1123344">
              <a:off x="2406" y="1975"/>
              <a:ext cx="154" cy="119"/>
            </a:xfrm>
            <a:custGeom>
              <a:avLst/>
              <a:gdLst>
                <a:gd name="T0" fmla="*/ 19 w 213"/>
                <a:gd name="T1" fmla="*/ 56 h 176"/>
                <a:gd name="T2" fmla="*/ 0 w 213"/>
                <a:gd name="T3" fmla="*/ 85 h 176"/>
                <a:gd name="T4" fmla="*/ 92 w 213"/>
                <a:gd name="T5" fmla="*/ 176 h 176"/>
                <a:gd name="T6" fmla="*/ 122 w 213"/>
                <a:gd name="T7" fmla="*/ 69 h 176"/>
                <a:gd name="T8" fmla="*/ 213 w 213"/>
                <a:gd name="T9" fmla="*/ 122 h 176"/>
                <a:gd name="T10" fmla="*/ 209 w 213"/>
                <a:gd name="T11" fmla="*/ 30 h 176"/>
                <a:gd name="T12" fmla="*/ 153 w 213"/>
                <a:gd name="T13" fmla="*/ 0 h 176"/>
                <a:gd name="T14" fmla="*/ 19 w 213"/>
                <a:gd name="T15" fmla="*/ 5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76">
                  <a:moveTo>
                    <a:pt x="19" y="56"/>
                  </a:moveTo>
                  <a:lnTo>
                    <a:pt x="0" y="85"/>
                  </a:lnTo>
                  <a:lnTo>
                    <a:pt x="92" y="176"/>
                  </a:lnTo>
                  <a:lnTo>
                    <a:pt x="122" y="69"/>
                  </a:lnTo>
                  <a:lnTo>
                    <a:pt x="213" y="122"/>
                  </a:lnTo>
                  <a:lnTo>
                    <a:pt x="209" y="30"/>
                  </a:lnTo>
                  <a:lnTo>
                    <a:pt x="153" y="0"/>
                  </a:lnTo>
                  <a:lnTo>
                    <a:pt x="19" y="5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grpSp>
          <p:nvGrpSpPr>
            <p:cNvPr id="82010" name="Group 26"/>
            <p:cNvGrpSpPr/>
            <p:nvPr/>
          </p:nvGrpSpPr>
          <p:grpSpPr bwMode="auto">
            <a:xfrm rot="1123344">
              <a:off x="2051" y="1977"/>
              <a:ext cx="454" cy="747"/>
              <a:chOff x="1799" y="1328"/>
              <a:chExt cx="630" cy="1101"/>
            </a:xfrm>
          </p:grpSpPr>
          <p:grpSp>
            <p:nvGrpSpPr>
              <p:cNvPr id="82045" name="Group 27"/>
              <p:cNvGrpSpPr/>
              <p:nvPr/>
            </p:nvGrpSpPr>
            <p:grpSpPr bwMode="auto">
              <a:xfrm>
                <a:off x="1968" y="1328"/>
                <a:ext cx="461" cy="1101"/>
                <a:chOff x="1968" y="1328"/>
                <a:chExt cx="461" cy="1101"/>
              </a:xfrm>
            </p:grpSpPr>
            <p:sp>
              <p:nvSpPr>
                <p:cNvPr id="196" name="Freeform 28"/>
                <p:cNvSpPr/>
                <p:nvPr/>
              </p:nvSpPr>
              <p:spPr bwMode="auto">
                <a:xfrm>
                  <a:off x="1921" y="1308"/>
                  <a:ext cx="461" cy="1101"/>
                </a:xfrm>
                <a:custGeom>
                  <a:avLst/>
                  <a:gdLst>
                    <a:gd name="T0" fmla="*/ 322 w 461"/>
                    <a:gd name="T1" fmla="*/ 1065 h 1101"/>
                    <a:gd name="T2" fmla="*/ 398 w 461"/>
                    <a:gd name="T3" fmla="*/ 1019 h 1101"/>
                    <a:gd name="T4" fmla="*/ 430 w 461"/>
                    <a:gd name="T5" fmla="*/ 916 h 1101"/>
                    <a:gd name="T6" fmla="*/ 454 w 461"/>
                    <a:gd name="T7" fmla="*/ 823 h 1101"/>
                    <a:gd name="T8" fmla="*/ 461 w 461"/>
                    <a:gd name="T9" fmla="*/ 720 h 1101"/>
                    <a:gd name="T10" fmla="*/ 434 w 461"/>
                    <a:gd name="T11" fmla="*/ 608 h 1101"/>
                    <a:gd name="T12" fmla="*/ 416 w 461"/>
                    <a:gd name="T13" fmla="*/ 516 h 1101"/>
                    <a:gd name="T14" fmla="*/ 392 w 461"/>
                    <a:gd name="T15" fmla="*/ 410 h 1101"/>
                    <a:gd name="T16" fmla="*/ 363 w 461"/>
                    <a:gd name="T17" fmla="*/ 331 h 1101"/>
                    <a:gd name="T18" fmla="*/ 315 w 461"/>
                    <a:gd name="T19" fmla="*/ 236 h 1101"/>
                    <a:gd name="T20" fmla="*/ 276 w 461"/>
                    <a:gd name="T21" fmla="*/ 149 h 1101"/>
                    <a:gd name="T22" fmla="*/ 207 w 461"/>
                    <a:gd name="T23" fmla="*/ 45 h 1101"/>
                    <a:gd name="T24" fmla="*/ 169 w 461"/>
                    <a:gd name="T25" fmla="*/ 0 h 1101"/>
                    <a:gd name="T26" fmla="*/ 124 w 461"/>
                    <a:gd name="T27" fmla="*/ 33 h 1101"/>
                    <a:gd name="T28" fmla="*/ 77 w 461"/>
                    <a:gd name="T29" fmla="*/ 76 h 1101"/>
                    <a:gd name="T30" fmla="*/ 13 w 461"/>
                    <a:gd name="T31" fmla="*/ 134 h 1101"/>
                    <a:gd name="T32" fmla="*/ 7 w 461"/>
                    <a:gd name="T33" fmla="*/ 153 h 1101"/>
                    <a:gd name="T34" fmla="*/ 0 w 461"/>
                    <a:gd name="T35" fmla="*/ 187 h 1101"/>
                    <a:gd name="T36" fmla="*/ 19 w 461"/>
                    <a:gd name="T37" fmla="*/ 247 h 1101"/>
                    <a:gd name="T38" fmla="*/ 45 w 461"/>
                    <a:gd name="T39" fmla="*/ 321 h 1101"/>
                    <a:gd name="T40" fmla="*/ 115 w 461"/>
                    <a:gd name="T41" fmla="*/ 457 h 1101"/>
                    <a:gd name="T42" fmla="*/ 141 w 461"/>
                    <a:gd name="T43" fmla="*/ 573 h 1101"/>
                    <a:gd name="T44" fmla="*/ 150 w 461"/>
                    <a:gd name="T45" fmla="*/ 661 h 1101"/>
                    <a:gd name="T46" fmla="*/ 153 w 461"/>
                    <a:gd name="T47" fmla="*/ 728 h 1101"/>
                    <a:gd name="T48" fmla="*/ 153 w 461"/>
                    <a:gd name="T49" fmla="*/ 843 h 1101"/>
                    <a:gd name="T50" fmla="*/ 141 w 461"/>
                    <a:gd name="T51" fmla="*/ 1024 h 1101"/>
                    <a:gd name="T52" fmla="*/ 141 w 461"/>
                    <a:gd name="T53" fmla="*/ 1086 h 1101"/>
                    <a:gd name="T54" fmla="*/ 162 w 461"/>
                    <a:gd name="T55" fmla="*/ 1095 h 1101"/>
                    <a:gd name="T56" fmla="*/ 224 w 461"/>
                    <a:gd name="T57" fmla="*/ 1101 h 1101"/>
                    <a:gd name="T58" fmla="*/ 269 w 461"/>
                    <a:gd name="T59" fmla="*/ 1088 h 1101"/>
                    <a:gd name="T60" fmla="*/ 322 w 461"/>
                    <a:gd name="T61" fmla="*/ 1065 h 1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61" h="1101">
                      <a:moveTo>
                        <a:pt x="322" y="1065"/>
                      </a:moveTo>
                      <a:lnTo>
                        <a:pt x="398" y="1019"/>
                      </a:lnTo>
                      <a:lnTo>
                        <a:pt x="430" y="916"/>
                      </a:lnTo>
                      <a:lnTo>
                        <a:pt x="454" y="823"/>
                      </a:lnTo>
                      <a:lnTo>
                        <a:pt x="461" y="720"/>
                      </a:lnTo>
                      <a:lnTo>
                        <a:pt x="434" y="608"/>
                      </a:lnTo>
                      <a:lnTo>
                        <a:pt x="416" y="516"/>
                      </a:lnTo>
                      <a:lnTo>
                        <a:pt x="392" y="410"/>
                      </a:lnTo>
                      <a:lnTo>
                        <a:pt x="363" y="331"/>
                      </a:lnTo>
                      <a:lnTo>
                        <a:pt x="315" y="236"/>
                      </a:lnTo>
                      <a:lnTo>
                        <a:pt x="276" y="149"/>
                      </a:lnTo>
                      <a:lnTo>
                        <a:pt x="207" y="45"/>
                      </a:lnTo>
                      <a:lnTo>
                        <a:pt x="169" y="0"/>
                      </a:lnTo>
                      <a:lnTo>
                        <a:pt x="124" y="33"/>
                      </a:lnTo>
                      <a:lnTo>
                        <a:pt x="77" y="76"/>
                      </a:lnTo>
                      <a:lnTo>
                        <a:pt x="13" y="134"/>
                      </a:lnTo>
                      <a:lnTo>
                        <a:pt x="7" y="153"/>
                      </a:lnTo>
                      <a:lnTo>
                        <a:pt x="0" y="187"/>
                      </a:lnTo>
                      <a:lnTo>
                        <a:pt x="19" y="247"/>
                      </a:lnTo>
                      <a:lnTo>
                        <a:pt x="45" y="321"/>
                      </a:lnTo>
                      <a:lnTo>
                        <a:pt x="115" y="457"/>
                      </a:lnTo>
                      <a:lnTo>
                        <a:pt x="141" y="573"/>
                      </a:lnTo>
                      <a:lnTo>
                        <a:pt x="150" y="661"/>
                      </a:lnTo>
                      <a:lnTo>
                        <a:pt x="153" y="728"/>
                      </a:lnTo>
                      <a:lnTo>
                        <a:pt x="153" y="843"/>
                      </a:lnTo>
                      <a:lnTo>
                        <a:pt x="141" y="1024"/>
                      </a:lnTo>
                      <a:lnTo>
                        <a:pt x="141" y="1086"/>
                      </a:lnTo>
                      <a:lnTo>
                        <a:pt x="162" y="1095"/>
                      </a:lnTo>
                      <a:lnTo>
                        <a:pt x="224" y="1101"/>
                      </a:lnTo>
                      <a:lnTo>
                        <a:pt x="269" y="1088"/>
                      </a:lnTo>
                      <a:lnTo>
                        <a:pt x="322" y="106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197" name="Freeform 29"/>
                <p:cNvSpPr/>
                <p:nvPr/>
              </p:nvSpPr>
              <p:spPr bwMode="auto">
                <a:xfrm>
                  <a:off x="2039" y="1347"/>
                  <a:ext cx="326" cy="622"/>
                </a:xfrm>
                <a:custGeom>
                  <a:avLst/>
                  <a:gdLst>
                    <a:gd name="T0" fmla="*/ 0 w 325"/>
                    <a:gd name="T1" fmla="*/ 0 h 620"/>
                    <a:gd name="T2" fmla="*/ 44 w 325"/>
                    <a:gd name="T3" fmla="*/ 144 h 620"/>
                    <a:gd name="T4" fmla="*/ 119 w 325"/>
                    <a:gd name="T5" fmla="*/ 125 h 620"/>
                    <a:gd name="T6" fmla="*/ 71 w 325"/>
                    <a:gd name="T7" fmla="*/ 200 h 620"/>
                    <a:gd name="T8" fmla="*/ 119 w 325"/>
                    <a:gd name="T9" fmla="*/ 255 h 620"/>
                    <a:gd name="T10" fmla="*/ 172 w 325"/>
                    <a:gd name="T11" fmla="*/ 341 h 620"/>
                    <a:gd name="T12" fmla="*/ 235 w 325"/>
                    <a:gd name="T13" fmla="*/ 440 h 620"/>
                    <a:gd name="T14" fmla="*/ 289 w 325"/>
                    <a:gd name="T15" fmla="*/ 535 h 620"/>
                    <a:gd name="T16" fmla="*/ 325 w 325"/>
                    <a:gd name="T17" fmla="*/ 620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5" h="620">
                      <a:moveTo>
                        <a:pt x="0" y="0"/>
                      </a:moveTo>
                      <a:lnTo>
                        <a:pt x="44" y="144"/>
                      </a:lnTo>
                      <a:lnTo>
                        <a:pt x="119" y="125"/>
                      </a:lnTo>
                      <a:lnTo>
                        <a:pt x="71" y="200"/>
                      </a:lnTo>
                      <a:lnTo>
                        <a:pt x="119" y="255"/>
                      </a:lnTo>
                      <a:lnTo>
                        <a:pt x="172" y="341"/>
                      </a:lnTo>
                      <a:lnTo>
                        <a:pt x="235" y="440"/>
                      </a:lnTo>
                      <a:lnTo>
                        <a:pt x="289" y="535"/>
                      </a:lnTo>
                      <a:lnTo>
                        <a:pt x="325" y="62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</p:grpSp>
          <p:grpSp>
            <p:nvGrpSpPr>
              <p:cNvPr id="82046" name="Group 30"/>
              <p:cNvGrpSpPr/>
              <p:nvPr/>
            </p:nvGrpSpPr>
            <p:grpSpPr bwMode="auto">
              <a:xfrm>
                <a:off x="1799" y="1444"/>
                <a:ext cx="549" cy="922"/>
                <a:chOff x="1799" y="1444"/>
                <a:chExt cx="549" cy="922"/>
              </a:xfrm>
            </p:grpSpPr>
            <p:sp>
              <p:nvSpPr>
                <p:cNvPr id="193" name="Freeform 31"/>
                <p:cNvSpPr/>
                <p:nvPr/>
              </p:nvSpPr>
              <p:spPr bwMode="auto">
                <a:xfrm>
                  <a:off x="2101" y="2126"/>
                  <a:ext cx="204" cy="214"/>
                </a:xfrm>
                <a:custGeom>
                  <a:avLst/>
                  <a:gdLst>
                    <a:gd name="T0" fmla="*/ 63 w 204"/>
                    <a:gd name="T1" fmla="*/ 0 h 214"/>
                    <a:gd name="T2" fmla="*/ 102 w 204"/>
                    <a:gd name="T3" fmla="*/ 28 h 214"/>
                    <a:gd name="T4" fmla="*/ 142 w 204"/>
                    <a:gd name="T5" fmla="*/ 29 h 214"/>
                    <a:gd name="T6" fmla="*/ 176 w 204"/>
                    <a:gd name="T7" fmla="*/ 37 h 214"/>
                    <a:gd name="T8" fmla="*/ 192 w 204"/>
                    <a:gd name="T9" fmla="*/ 50 h 214"/>
                    <a:gd name="T10" fmla="*/ 196 w 204"/>
                    <a:gd name="T11" fmla="*/ 66 h 214"/>
                    <a:gd name="T12" fmla="*/ 189 w 204"/>
                    <a:gd name="T13" fmla="*/ 95 h 214"/>
                    <a:gd name="T14" fmla="*/ 204 w 204"/>
                    <a:gd name="T15" fmla="*/ 115 h 214"/>
                    <a:gd name="T16" fmla="*/ 203 w 204"/>
                    <a:gd name="T17" fmla="*/ 143 h 214"/>
                    <a:gd name="T18" fmla="*/ 187 w 204"/>
                    <a:gd name="T19" fmla="*/ 160 h 214"/>
                    <a:gd name="T20" fmla="*/ 175 w 204"/>
                    <a:gd name="T21" fmla="*/ 181 h 214"/>
                    <a:gd name="T22" fmla="*/ 147 w 204"/>
                    <a:gd name="T23" fmla="*/ 191 h 214"/>
                    <a:gd name="T24" fmla="*/ 129 w 204"/>
                    <a:gd name="T25" fmla="*/ 214 h 214"/>
                    <a:gd name="T26" fmla="*/ 95 w 204"/>
                    <a:gd name="T27" fmla="*/ 210 h 214"/>
                    <a:gd name="T28" fmla="*/ 75 w 204"/>
                    <a:gd name="T29" fmla="*/ 197 h 214"/>
                    <a:gd name="T30" fmla="*/ 56 w 204"/>
                    <a:gd name="T31" fmla="*/ 176 h 214"/>
                    <a:gd name="T32" fmla="*/ 44 w 204"/>
                    <a:gd name="T33" fmla="*/ 127 h 214"/>
                    <a:gd name="T34" fmla="*/ 0 w 204"/>
                    <a:gd name="T35" fmla="*/ 83 h 214"/>
                    <a:gd name="T36" fmla="*/ 63 w 204"/>
                    <a:gd name="T37" fmla="*/ 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04" h="214">
                      <a:moveTo>
                        <a:pt x="63" y="0"/>
                      </a:moveTo>
                      <a:lnTo>
                        <a:pt x="102" y="28"/>
                      </a:lnTo>
                      <a:lnTo>
                        <a:pt x="142" y="29"/>
                      </a:lnTo>
                      <a:lnTo>
                        <a:pt x="176" y="37"/>
                      </a:lnTo>
                      <a:lnTo>
                        <a:pt x="192" y="50"/>
                      </a:lnTo>
                      <a:lnTo>
                        <a:pt x="196" y="66"/>
                      </a:lnTo>
                      <a:lnTo>
                        <a:pt x="189" y="95"/>
                      </a:lnTo>
                      <a:lnTo>
                        <a:pt x="204" y="115"/>
                      </a:lnTo>
                      <a:lnTo>
                        <a:pt x="203" y="143"/>
                      </a:lnTo>
                      <a:lnTo>
                        <a:pt x="187" y="160"/>
                      </a:lnTo>
                      <a:lnTo>
                        <a:pt x="175" y="181"/>
                      </a:lnTo>
                      <a:lnTo>
                        <a:pt x="147" y="191"/>
                      </a:lnTo>
                      <a:lnTo>
                        <a:pt x="129" y="214"/>
                      </a:lnTo>
                      <a:lnTo>
                        <a:pt x="95" y="210"/>
                      </a:lnTo>
                      <a:lnTo>
                        <a:pt x="75" y="197"/>
                      </a:lnTo>
                      <a:lnTo>
                        <a:pt x="56" y="176"/>
                      </a:lnTo>
                      <a:lnTo>
                        <a:pt x="44" y="127"/>
                      </a:lnTo>
                      <a:lnTo>
                        <a:pt x="0" y="83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194" name="Freeform 32"/>
                <p:cNvSpPr/>
                <p:nvPr/>
              </p:nvSpPr>
              <p:spPr bwMode="auto">
                <a:xfrm>
                  <a:off x="2072" y="2108"/>
                  <a:ext cx="122" cy="137"/>
                </a:xfrm>
                <a:custGeom>
                  <a:avLst/>
                  <a:gdLst>
                    <a:gd name="T0" fmla="*/ 91 w 121"/>
                    <a:gd name="T1" fmla="*/ 0 h 137"/>
                    <a:gd name="T2" fmla="*/ 121 w 121"/>
                    <a:gd name="T3" fmla="*/ 20 h 137"/>
                    <a:gd name="T4" fmla="*/ 105 w 121"/>
                    <a:gd name="T5" fmla="*/ 52 h 137"/>
                    <a:gd name="T6" fmla="*/ 75 w 121"/>
                    <a:gd name="T7" fmla="*/ 92 h 137"/>
                    <a:gd name="T8" fmla="*/ 33 w 121"/>
                    <a:gd name="T9" fmla="*/ 137 h 137"/>
                    <a:gd name="T10" fmla="*/ 0 w 121"/>
                    <a:gd name="T11" fmla="*/ 97 h 137"/>
                    <a:gd name="T12" fmla="*/ 91 w 121"/>
                    <a:gd name="T13" fmla="*/ 0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137">
                      <a:moveTo>
                        <a:pt x="91" y="0"/>
                      </a:moveTo>
                      <a:lnTo>
                        <a:pt x="121" y="20"/>
                      </a:lnTo>
                      <a:lnTo>
                        <a:pt x="105" y="52"/>
                      </a:lnTo>
                      <a:lnTo>
                        <a:pt x="75" y="92"/>
                      </a:lnTo>
                      <a:lnTo>
                        <a:pt x="33" y="137"/>
                      </a:lnTo>
                      <a:lnTo>
                        <a:pt x="0" y="97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195" name="Freeform 33"/>
                <p:cNvSpPr/>
                <p:nvPr/>
              </p:nvSpPr>
              <p:spPr bwMode="auto">
                <a:xfrm>
                  <a:off x="1744" y="1438"/>
                  <a:ext cx="445" cy="818"/>
                </a:xfrm>
                <a:custGeom>
                  <a:avLst/>
                  <a:gdLst>
                    <a:gd name="T0" fmla="*/ 133 w 444"/>
                    <a:gd name="T1" fmla="*/ 64 h 840"/>
                    <a:gd name="T2" fmla="*/ 107 w 444"/>
                    <a:gd name="T3" fmla="*/ 118 h 840"/>
                    <a:gd name="T4" fmla="*/ 61 w 444"/>
                    <a:gd name="T5" fmla="*/ 196 h 840"/>
                    <a:gd name="T6" fmla="*/ 46 w 444"/>
                    <a:gd name="T7" fmla="*/ 258 h 840"/>
                    <a:gd name="T8" fmla="*/ 22 w 444"/>
                    <a:gd name="T9" fmla="*/ 329 h 840"/>
                    <a:gd name="T10" fmla="*/ 5 w 444"/>
                    <a:gd name="T11" fmla="*/ 447 h 840"/>
                    <a:gd name="T12" fmla="*/ 0 w 444"/>
                    <a:gd name="T13" fmla="*/ 510 h 840"/>
                    <a:gd name="T14" fmla="*/ 14 w 444"/>
                    <a:gd name="T15" fmla="*/ 526 h 840"/>
                    <a:gd name="T16" fmla="*/ 56 w 444"/>
                    <a:gd name="T17" fmla="*/ 583 h 840"/>
                    <a:gd name="T18" fmla="*/ 106 w 444"/>
                    <a:gd name="T19" fmla="*/ 644 h 840"/>
                    <a:gd name="T20" fmla="*/ 163 w 444"/>
                    <a:gd name="T21" fmla="*/ 698 h 840"/>
                    <a:gd name="T22" fmla="*/ 318 w 444"/>
                    <a:gd name="T23" fmla="*/ 840 h 840"/>
                    <a:gd name="T24" fmla="*/ 389 w 444"/>
                    <a:gd name="T25" fmla="*/ 753 h 840"/>
                    <a:gd name="T26" fmla="*/ 444 w 444"/>
                    <a:gd name="T27" fmla="*/ 683 h 840"/>
                    <a:gd name="T28" fmla="*/ 297 w 444"/>
                    <a:gd name="T29" fmla="*/ 556 h 840"/>
                    <a:gd name="T30" fmla="*/ 248 w 444"/>
                    <a:gd name="T31" fmla="*/ 519 h 840"/>
                    <a:gd name="T32" fmla="*/ 218 w 444"/>
                    <a:gd name="T33" fmla="*/ 486 h 840"/>
                    <a:gd name="T34" fmla="*/ 193 w 444"/>
                    <a:gd name="T35" fmla="*/ 471 h 840"/>
                    <a:gd name="T36" fmla="*/ 232 w 444"/>
                    <a:gd name="T37" fmla="*/ 368 h 840"/>
                    <a:gd name="T38" fmla="*/ 255 w 444"/>
                    <a:gd name="T39" fmla="*/ 288 h 840"/>
                    <a:gd name="T40" fmla="*/ 267 w 444"/>
                    <a:gd name="T41" fmla="*/ 252 h 840"/>
                    <a:gd name="T42" fmla="*/ 280 w 444"/>
                    <a:gd name="T43" fmla="*/ 213 h 840"/>
                    <a:gd name="T44" fmla="*/ 286 w 444"/>
                    <a:gd name="T45" fmla="*/ 167 h 840"/>
                    <a:gd name="T46" fmla="*/ 286 w 444"/>
                    <a:gd name="T47" fmla="*/ 123 h 840"/>
                    <a:gd name="T48" fmla="*/ 286 w 444"/>
                    <a:gd name="T49" fmla="*/ 88 h 840"/>
                    <a:gd name="T50" fmla="*/ 280 w 444"/>
                    <a:gd name="T51" fmla="*/ 52 h 840"/>
                    <a:gd name="T52" fmla="*/ 258 w 444"/>
                    <a:gd name="T53" fmla="*/ 24 h 840"/>
                    <a:gd name="T54" fmla="*/ 229 w 444"/>
                    <a:gd name="T55" fmla="*/ 5 h 840"/>
                    <a:gd name="T56" fmla="*/ 208 w 444"/>
                    <a:gd name="T57" fmla="*/ 0 h 840"/>
                    <a:gd name="T58" fmla="*/ 169 w 444"/>
                    <a:gd name="T59" fmla="*/ 25 h 840"/>
                    <a:gd name="T60" fmla="*/ 133 w 444"/>
                    <a:gd name="T61" fmla="*/ 64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44" h="840">
                      <a:moveTo>
                        <a:pt x="133" y="64"/>
                      </a:moveTo>
                      <a:lnTo>
                        <a:pt x="107" y="118"/>
                      </a:lnTo>
                      <a:lnTo>
                        <a:pt x="61" y="196"/>
                      </a:lnTo>
                      <a:lnTo>
                        <a:pt x="46" y="258"/>
                      </a:lnTo>
                      <a:lnTo>
                        <a:pt x="22" y="329"/>
                      </a:lnTo>
                      <a:lnTo>
                        <a:pt x="5" y="447"/>
                      </a:lnTo>
                      <a:lnTo>
                        <a:pt x="0" y="510"/>
                      </a:lnTo>
                      <a:lnTo>
                        <a:pt x="14" y="526"/>
                      </a:lnTo>
                      <a:lnTo>
                        <a:pt x="56" y="583"/>
                      </a:lnTo>
                      <a:lnTo>
                        <a:pt x="106" y="644"/>
                      </a:lnTo>
                      <a:lnTo>
                        <a:pt x="163" y="698"/>
                      </a:lnTo>
                      <a:lnTo>
                        <a:pt x="318" y="840"/>
                      </a:lnTo>
                      <a:lnTo>
                        <a:pt x="389" y="753"/>
                      </a:lnTo>
                      <a:lnTo>
                        <a:pt x="444" y="683"/>
                      </a:lnTo>
                      <a:lnTo>
                        <a:pt x="297" y="556"/>
                      </a:lnTo>
                      <a:lnTo>
                        <a:pt x="248" y="519"/>
                      </a:lnTo>
                      <a:lnTo>
                        <a:pt x="218" y="486"/>
                      </a:lnTo>
                      <a:lnTo>
                        <a:pt x="193" y="471"/>
                      </a:lnTo>
                      <a:lnTo>
                        <a:pt x="232" y="368"/>
                      </a:lnTo>
                      <a:lnTo>
                        <a:pt x="255" y="288"/>
                      </a:lnTo>
                      <a:lnTo>
                        <a:pt x="267" y="252"/>
                      </a:lnTo>
                      <a:lnTo>
                        <a:pt x="280" y="213"/>
                      </a:lnTo>
                      <a:lnTo>
                        <a:pt x="286" y="167"/>
                      </a:lnTo>
                      <a:lnTo>
                        <a:pt x="286" y="123"/>
                      </a:lnTo>
                      <a:lnTo>
                        <a:pt x="286" y="88"/>
                      </a:lnTo>
                      <a:lnTo>
                        <a:pt x="280" y="52"/>
                      </a:lnTo>
                      <a:lnTo>
                        <a:pt x="258" y="24"/>
                      </a:lnTo>
                      <a:lnTo>
                        <a:pt x="229" y="5"/>
                      </a:lnTo>
                      <a:lnTo>
                        <a:pt x="208" y="0"/>
                      </a:lnTo>
                      <a:lnTo>
                        <a:pt x="169" y="25"/>
                      </a:lnTo>
                      <a:lnTo>
                        <a:pt x="133" y="6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</p:grpSp>
        </p:grpSp>
        <p:grpSp>
          <p:nvGrpSpPr>
            <p:cNvPr id="82011" name="Group 34"/>
            <p:cNvGrpSpPr/>
            <p:nvPr/>
          </p:nvGrpSpPr>
          <p:grpSpPr bwMode="auto">
            <a:xfrm rot="1123344">
              <a:off x="2327" y="1696"/>
              <a:ext cx="255" cy="314"/>
              <a:chOff x="1947" y="869"/>
              <a:chExt cx="355" cy="463"/>
            </a:xfrm>
          </p:grpSpPr>
          <p:grpSp>
            <p:nvGrpSpPr>
              <p:cNvPr id="82029" name="Group 35"/>
              <p:cNvGrpSpPr/>
              <p:nvPr/>
            </p:nvGrpSpPr>
            <p:grpSpPr bwMode="auto">
              <a:xfrm>
                <a:off x="1982" y="1005"/>
                <a:ext cx="305" cy="220"/>
                <a:chOff x="1982" y="1005"/>
                <a:chExt cx="305" cy="220"/>
              </a:xfrm>
            </p:grpSpPr>
            <p:sp>
              <p:nvSpPr>
                <p:cNvPr id="189" name="Freeform 36"/>
                <p:cNvSpPr/>
                <p:nvPr/>
              </p:nvSpPr>
              <p:spPr bwMode="auto">
                <a:xfrm>
                  <a:off x="2189" y="970"/>
                  <a:ext cx="42" cy="99"/>
                </a:xfrm>
                <a:custGeom>
                  <a:avLst/>
                  <a:gdLst>
                    <a:gd name="T0" fmla="*/ 0 w 43"/>
                    <a:gd name="T1" fmla="*/ 11 h 100"/>
                    <a:gd name="T2" fmla="*/ 7 w 43"/>
                    <a:gd name="T3" fmla="*/ 0 h 100"/>
                    <a:gd name="T4" fmla="*/ 21 w 43"/>
                    <a:gd name="T5" fmla="*/ 0 h 100"/>
                    <a:gd name="T6" fmla="*/ 27 w 43"/>
                    <a:gd name="T7" fmla="*/ 7 h 100"/>
                    <a:gd name="T8" fmla="*/ 33 w 43"/>
                    <a:gd name="T9" fmla="*/ 19 h 100"/>
                    <a:gd name="T10" fmla="*/ 38 w 43"/>
                    <a:gd name="T11" fmla="*/ 44 h 100"/>
                    <a:gd name="T12" fmla="*/ 43 w 43"/>
                    <a:gd name="T13" fmla="*/ 76 h 100"/>
                    <a:gd name="T14" fmla="*/ 43 w 43"/>
                    <a:gd name="T15" fmla="*/ 100 h 100"/>
                    <a:gd name="T16" fmla="*/ 32 w 43"/>
                    <a:gd name="T17" fmla="*/ 100 h 100"/>
                    <a:gd name="T18" fmla="*/ 0 w 43"/>
                    <a:gd name="T19" fmla="*/ 11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100">
                      <a:moveTo>
                        <a:pt x="0" y="11"/>
                      </a:moveTo>
                      <a:lnTo>
                        <a:pt x="7" y="0"/>
                      </a:lnTo>
                      <a:lnTo>
                        <a:pt x="21" y="0"/>
                      </a:lnTo>
                      <a:lnTo>
                        <a:pt x="27" y="7"/>
                      </a:lnTo>
                      <a:lnTo>
                        <a:pt x="33" y="19"/>
                      </a:lnTo>
                      <a:lnTo>
                        <a:pt x="38" y="44"/>
                      </a:lnTo>
                      <a:lnTo>
                        <a:pt x="43" y="76"/>
                      </a:lnTo>
                      <a:lnTo>
                        <a:pt x="43" y="100"/>
                      </a:lnTo>
                      <a:lnTo>
                        <a:pt x="32" y="10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190" name="Freeform 37"/>
                <p:cNvSpPr/>
                <p:nvPr/>
              </p:nvSpPr>
              <p:spPr bwMode="auto">
                <a:xfrm>
                  <a:off x="1934" y="1098"/>
                  <a:ext cx="71" cy="84"/>
                </a:xfrm>
                <a:custGeom>
                  <a:avLst/>
                  <a:gdLst>
                    <a:gd name="T0" fmla="*/ 17 w 73"/>
                    <a:gd name="T1" fmla="*/ 0 h 82"/>
                    <a:gd name="T2" fmla="*/ 4 w 73"/>
                    <a:gd name="T3" fmla="*/ 7 h 82"/>
                    <a:gd name="T4" fmla="*/ 0 w 73"/>
                    <a:gd name="T5" fmla="*/ 16 h 82"/>
                    <a:gd name="T6" fmla="*/ 4 w 73"/>
                    <a:gd name="T7" fmla="*/ 29 h 82"/>
                    <a:gd name="T8" fmla="*/ 14 w 73"/>
                    <a:gd name="T9" fmla="*/ 43 h 82"/>
                    <a:gd name="T10" fmla="*/ 25 w 73"/>
                    <a:gd name="T11" fmla="*/ 56 h 82"/>
                    <a:gd name="T12" fmla="*/ 46 w 73"/>
                    <a:gd name="T13" fmla="*/ 77 h 82"/>
                    <a:gd name="T14" fmla="*/ 60 w 73"/>
                    <a:gd name="T15" fmla="*/ 82 h 82"/>
                    <a:gd name="T16" fmla="*/ 73 w 73"/>
                    <a:gd name="T17" fmla="*/ 72 h 82"/>
                    <a:gd name="T18" fmla="*/ 17 w 73"/>
                    <a:gd name="T19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3" h="82">
                      <a:moveTo>
                        <a:pt x="17" y="0"/>
                      </a:moveTo>
                      <a:lnTo>
                        <a:pt x="4" y="7"/>
                      </a:lnTo>
                      <a:lnTo>
                        <a:pt x="0" y="16"/>
                      </a:lnTo>
                      <a:lnTo>
                        <a:pt x="4" y="29"/>
                      </a:lnTo>
                      <a:lnTo>
                        <a:pt x="14" y="43"/>
                      </a:lnTo>
                      <a:lnTo>
                        <a:pt x="25" y="56"/>
                      </a:lnTo>
                      <a:lnTo>
                        <a:pt x="46" y="77"/>
                      </a:lnTo>
                      <a:lnTo>
                        <a:pt x="60" y="82"/>
                      </a:lnTo>
                      <a:lnTo>
                        <a:pt x="73" y="72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</p:grpSp>
          <p:sp>
            <p:nvSpPr>
              <p:cNvPr id="176" name="Freeform 38"/>
              <p:cNvSpPr/>
              <p:nvPr/>
            </p:nvSpPr>
            <p:spPr bwMode="auto">
              <a:xfrm>
                <a:off x="1950" y="917"/>
                <a:ext cx="341" cy="413"/>
              </a:xfrm>
              <a:custGeom>
                <a:avLst/>
                <a:gdLst>
                  <a:gd name="T0" fmla="*/ 30 w 340"/>
                  <a:gd name="T1" fmla="*/ 59 h 413"/>
                  <a:gd name="T2" fmla="*/ 13 w 340"/>
                  <a:gd name="T3" fmla="*/ 82 h 413"/>
                  <a:gd name="T4" fmla="*/ 4 w 340"/>
                  <a:gd name="T5" fmla="*/ 111 h 413"/>
                  <a:gd name="T6" fmla="*/ 0 w 340"/>
                  <a:gd name="T7" fmla="*/ 145 h 413"/>
                  <a:gd name="T8" fmla="*/ 5 w 340"/>
                  <a:gd name="T9" fmla="*/ 173 h 413"/>
                  <a:gd name="T10" fmla="*/ 17 w 340"/>
                  <a:gd name="T11" fmla="*/ 199 h 413"/>
                  <a:gd name="T12" fmla="*/ 37 w 340"/>
                  <a:gd name="T13" fmla="*/ 222 h 413"/>
                  <a:gd name="T14" fmla="*/ 54 w 340"/>
                  <a:gd name="T15" fmla="*/ 247 h 413"/>
                  <a:gd name="T16" fmla="*/ 71 w 340"/>
                  <a:gd name="T17" fmla="*/ 282 h 413"/>
                  <a:gd name="T18" fmla="*/ 90 w 340"/>
                  <a:gd name="T19" fmla="*/ 323 h 413"/>
                  <a:gd name="T20" fmla="*/ 109 w 340"/>
                  <a:gd name="T21" fmla="*/ 356 h 413"/>
                  <a:gd name="T22" fmla="*/ 128 w 340"/>
                  <a:gd name="T23" fmla="*/ 375 h 413"/>
                  <a:gd name="T24" fmla="*/ 149 w 340"/>
                  <a:gd name="T25" fmla="*/ 387 h 413"/>
                  <a:gd name="T26" fmla="*/ 185 w 340"/>
                  <a:gd name="T27" fmla="*/ 403 h 413"/>
                  <a:gd name="T28" fmla="*/ 222 w 340"/>
                  <a:gd name="T29" fmla="*/ 413 h 413"/>
                  <a:gd name="T30" fmla="*/ 247 w 340"/>
                  <a:gd name="T31" fmla="*/ 410 h 413"/>
                  <a:gd name="T32" fmla="*/ 268 w 340"/>
                  <a:gd name="T33" fmla="*/ 406 h 413"/>
                  <a:gd name="T34" fmla="*/ 304 w 340"/>
                  <a:gd name="T35" fmla="*/ 393 h 413"/>
                  <a:gd name="T36" fmla="*/ 319 w 340"/>
                  <a:gd name="T37" fmla="*/ 379 h 413"/>
                  <a:gd name="T38" fmla="*/ 326 w 340"/>
                  <a:gd name="T39" fmla="*/ 360 h 413"/>
                  <a:gd name="T40" fmla="*/ 337 w 340"/>
                  <a:gd name="T41" fmla="*/ 319 h 413"/>
                  <a:gd name="T42" fmla="*/ 340 w 340"/>
                  <a:gd name="T43" fmla="*/ 288 h 413"/>
                  <a:gd name="T44" fmla="*/ 340 w 340"/>
                  <a:gd name="T45" fmla="*/ 251 h 413"/>
                  <a:gd name="T46" fmla="*/ 335 w 340"/>
                  <a:gd name="T47" fmla="*/ 224 h 413"/>
                  <a:gd name="T48" fmla="*/ 326 w 340"/>
                  <a:gd name="T49" fmla="*/ 194 h 413"/>
                  <a:gd name="T50" fmla="*/ 310 w 340"/>
                  <a:gd name="T51" fmla="*/ 152 h 413"/>
                  <a:gd name="T52" fmla="*/ 291 w 340"/>
                  <a:gd name="T53" fmla="*/ 121 h 413"/>
                  <a:gd name="T54" fmla="*/ 282 w 340"/>
                  <a:gd name="T55" fmla="*/ 86 h 413"/>
                  <a:gd name="T56" fmla="*/ 264 w 340"/>
                  <a:gd name="T57" fmla="*/ 46 h 413"/>
                  <a:gd name="T58" fmla="*/ 244 w 340"/>
                  <a:gd name="T59" fmla="*/ 25 h 413"/>
                  <a:gd name="T60" fmla="*/ 224 w 340"/>
                  <a:gd name="T61" fmla="*/ 13 h 413"/>
                  <a:gd name="T62" fmla="*/ 186 w 340"/>
                  <a:gd name="T63" fmla="*/ 1 h 413"/>
                  <a:gd name="T64" fmla="*/ 160 w 340"/>
                  <a:gd name="T65" fmla="*/ 0 h 413"/>
                  <a:gd name="T66" fmla="*/ 122 w 340"/>
                  <a:gd name="T67" fmla="*/ 7 h 413"/>
                  <a:gd name="T68" fmla="*/ 87 w 340"/>
                  <a:gd name="T69" fmla="*/ 19 h 413"/>
                  <a:gd name="T70" fmla="*/ 52 w 340"/>
                  <a:gd name="T71" fmla="*/ 41 h 413"/>
                  <a:gd name="T72" fmla="*/ 30 w 340"/>
                  <a:gd name="T73" fmla="*/ 59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0" h="413">
                    <a:moveTo>
                      <a:pt x="30" y="59"/>
                    </a:moveTo>
                    <a:lnTo>
                      <a:pt x="13" y="82"/>
                    </a:lnTo>
                    <a:lnTo>
                      <a:pt x="4" y="111"/>
                    </a:lnTo>
                    <a:lnTo>
                      <a:pt x="0" y="145"/>
                    </a:lnTo>
                    <a:lnTo>
                      <a:pt x="5" y="173"/>
                    </a:lnTo>
                    <a:lnTo>
                      <a:pt x="17" y="199"/>
                    </a:lnTo>
                    <a:lnTo>
                      <a:pt x="37" y="222"/>
                    </a:lnTo>
                    <a:lnTo>
                      <a:pt x="54" y="247"/>
                    </a:lnTo>
                    <a:lnTo>
                      <a:pt x="71" y="282"/>
                    </a:lnTo>
                    <a:lnTo>
                      <a:pt x="90" y="323"/>
                    </a:lnTo>
                    <a:lnTo>
                      <a:pt x="109" y="356"/>
                    </a:lnTo>
                    <a:lnTo>
                      <a:pt x="128" y="375"/>
                    </a:lnTo>
                    <a:lnTo>
                      <a:pt x="149" y="387"/>
                    </a:lnTo>
                    <a:lnTo>
                      <a:pt x="185" y="403"/>
                    </a:lnTo>
                    <a:lnTo>
                      <a:pt x="222" y="413"/>
                    </a:lnTo>
                    <a:lnTo>
                      <a:pt x="247" y="410"/>
                    </a:lnTo>
                    <a:lnTo>
                      <a:pt x="268" y="406"/>
                    </a:lnTo>
                    <a:lnTo>
                      <a:pt x="304" y="393"/>
                    </a:lnTo>
                    <a:lnTo>
                      <a:pt x="319" y="379"/>
                    </a:lnTo>
                    <a:lnTo>
                      <a:pt x="326" y="360"/>
                    </a:lnTo>
                    <a:lnTo>
                      <a:pt x="337" y="319"/>
                    </a:lnTo>
                    <a:lnTo>
                      <a:pt x="340" y="288"/>
                    </a:lnTo>
                    <a:lnTo>
                      <a:pt x="340" y="251"/>
                    </a:lnTo>
                    <a:lnTo>
                      <a:pt x="335" y="224"/>
                    </a:lnTo>
                    <a:lnTo>
                      <a:pt x="326" y="194"/>
                    </a:lnTo>
                    <a:lnTo>
                      <a:pt x="310" y="152"/>
                    </a:lnTo>
                    <a:lnTo>
                      <a:pt x="291" y="121"/>
                    </a:lnTo>
                    <a:lnTo>
                      <a:pt x="282" y="86"/>
                    </a:lnTo>
                    <a:lnTo>
                      <a:pt x="264" y="46"/>
                    </a:lnTo>
                    <a:lnTo>
                      <a:pt x="244" y="25"/>
                    </a:lnTo>
                    <a:lnTo>
                      <a:pt x="224" y="13"/>
                    </a:lnTo>
                    <a:lnTo>
                      <a:pt x="186" y="1"/>
                    </a:lnTo>
                    <a:lnTo>
                      <a:pt x="160" y="0"/>
                    </a:lnTo>
                    <a:lnTo>
                      <a:pt x="122" y="7"/>
                    </a:lnTo>
                    <a:lnTo>
                      <a:pt x="87" y="19"/>
                    </a:lnTo>
                    <a:lnTo>
                      <a:pt x="52" y="41"/>
                    </a:lnTo>
                    <a:lnTo>
                      <a:pt x="30" y="59"/>
                    </a:lnTo>
                    <a:close/>
                  </a:path>
                </a:pathLst>
              </a:custGeom>
              <a:solidFill>
                <a:srgbClr val="FFE0C0"/>
              </a:solidFill>
              <a:ln w="1270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grpSp>
            <p:nvGrpSpPr>
              <p:cNvPr id="82031" name="Group 39"/>
              <p:cNvGrpSpPr/>
              <p:nvPr/>
            </p:nvGrpSpPr>
            <p:grpSpPr bwMode="auto">
              <a:xfrm>
                <a:off x="1997" y="1009"/>
                <a:ext cx="257" cy="143"/>
                <a:chOff x="1997" y="1009"/>
                <a:chExt cx="257" cy="143"/>
              </a:xfrm>
            </p:grpSpPr>
            <p:sp>
              <p:nvSpPr>
                <p:cNvPr id="186" name="Freeform 40"/>
                <p:cNvSpPr/>
                <p:nvPr/>
              </p:nvSpPr>
              <p:spPr bwMode="auto">
                <a:xfrm>
                  <a:off x="2122" y="1074"/>
                  <a:ext cx="19" cy="21"/>
                </a:xfrm>
                <a:custGeom>
                  <a:avLst/>
                  <a:gdLst>
                    <a:gd name="T0" fmla="*/ 0 w 19"/>
                    <a:gd name="T1" fmla="*/ 12 h 21"/>
                    <a:gd name="T2" fmla="*/ 6 w 19"/>
                    <a:gd name="T3" fmla="*/ 4 h 21"/>
                    <a:gd name="T4" fmla="*/ 17 w 19"/>
                    <a:gd name="T5" fmla="*/ 0 h 21"/>
                    <a:gd name="T6" fmla="*/ 19 w 19"/>
                    <a:gd name="T7" fmla="*/ 11 h 21"/>
                    <a:gd name="T8" fmla="*/ 10 w 19"/>
                    <a:gd name="T9" fmla="*/ 11 h 21"/>
                    <a:gd name="T10" fmla="*/ 3 w 19"/>
                    <a:gd name="T11" fmla="*/ 21 h 21"/>
                    <a:gd name="T12" fmla="*/ 0 w 19"/>
                    <a:gd name="T1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1">
                      <a:moveTo>
                        <a:pt x="0" y="12"/>
                      </a:moveTo>
                      <a:lnTo>
                        <a:pt x="6" y="4"/>
                      </a:lnTo>
                      <a:lnTo>
                        <a:pt x="17" y="0"/>
                      </a:lnTo>
                      <a:lnTo>
                        <a:pt x="19" y="11"/>
                      </a:lnTo>
                      <a:lnTo>
                        <a:pt x="10" y="11"/>
                      </a:lnTo>
                      <a:lnTo>
                        <a:pt x="3" y="21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187" name="Freeform 41"/>
                <p:cNvSpPr/>
                <p:nvPr/>
              </p:nvSpPr>
              <p:spPr bwMode="auto">
                <a:xfrm>
                  <a:off x="1995" y="1128"/>
                  <a:ext cx="39" cy="24"/>
                </a:xfrm>
                <a:custGeom>
                  <a:avLst/>
                  <a:gdLst>
                    <a:gd name="T0" fmla="*/ 31 w 37"/>
                    <a:gd name="T1" fmla="*/ 0 h 24"/>
                    <a:gd name="T2" fmla="*/ 37 w 37"/>
                    <a:gd name="T3" fmla="*/ 13 h 24"/>
                    <a:gd name="T4" fmla="*/ 6 w 37"/>
                    <a:gd name="T5" fmla="*/ 24 h 24"/>
                    <a:gd name="T6" fmla="*/ 0 w 37"/>
                    <a:gd name="T7" fmla="*/ 18 h 24"/>
                    <a:gd name="T8" fmla="*/ 31 w 37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24">
                      <a:moveTo>
                        <a:pt x="31" y="0"/>
                      </a:moveTo>
                      <a:lnTo>
                        <a:pt x="37" y="13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188" name="Freeform 42"/>
                <p:cNvSpPr/>
                <p:nvPr/>
              </p:nvSpPr>
              <p:spPr bwMode="auto">
                <a:xfrm>
                  <a:off x="2218" y="1007"/>
                  <a:ext cx="33" cy="25"/>
                </a:xfrm>
                <a:custGeom>
                  <a:avLst/>
                  <a:gdLst>
                    <a:gd name="T0" fmla="*/ 0 w 33"/>
                    <a:gd name="T1" fmla="*/ 13 h 24"/>
                    <a:gd name="T2" fmla="*/ 7 w 33"/>
                    <a:gd name="T3" fmla="*/ 24 h 24"/>
                    <a:gd name="T4" fmla="*/ 33 w 33"/>
                    <a:gd name="T5" fmla="*/ 6 h 24"/>
                    <a:gd name="T6" fmla="*/ 30 w 33"/>
                    <a:gd name="T7" fmla="*/ 0 h 24"/>
                    <a:gd name="T8" fmla="*/ 0 w 33"/>
                    <a:gd name="T9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24">
                      <a:moveTo>
                        <a:pt x="0" y="13"/>
                      </a:moveTo>
                      <a:lnTo>
                        <a:pt x="7" y="24"/>
                      </a:lnTo>
                      <a:lnTo>
                        <a:pt x="33" y="6"/>
                      </a:lnTo>
                      <a:lnTo>
                        <a:pt x="30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</p:grpSp>
          <p:grpSp>
            <p:nvGrpSpPr>
              <p:cNvPr id="82032" name="Group 43"/>
              <p:cNvGrpSpPr/>
              <p:nvPr/>
            </p:nvGrpSpPr>
            <p:grpSpPr bwMode="auto">
              <a:xfrm>
                <a:off x="2027" y="1019"/>
                <a:ext cx="218" cy="158"/>
                <a:chOff x="2027" y="1019"/>
                <a:chExt cx="218" cy="158"/>
              </a:xfrm>
            </p:grpSpPr>
            <p:sp>
              <p:nvSpPr>
                <p:cNvPr id="182" name="Freeform 44"/>
                <p:cNvSpPr/>
                <p:nvPr/>
              </p:nvSpPr>
              <p:spPr bwMode="auto">
                <a:xfrm>
                  <a:off x="1943" y="1063"/>
                  <a:ext cx="111" cy="99"/>
                </a:xfrm>
                <a:custGeom>
                  <a:avLst/>
                  <a:gdLst>
                    <a:gd name="T0" fmla="*/ 0 w 110"/>
                    <a:gd name="T1" fmla="*/ 51 h 100"/>
                    <a:gd name="T2" fmla="*/ 90 w 110"/>
                    <a:gd name="T3" fmla="*/ 0 h 100"/>
                    <a:gd name="T4" fmla="*/ 105 w 110"/>
                    <a:gd name="T5" fmla="*/ 26 h 100"/>
                    <a:gd name="T6" fmla="*/ 110 w 110"/>
                    <a:gd name="T7" fmla="*/ 44 h 100"/>
                    <a:gd name="T8" fmla="*/ 109 w 110"/>
                    <a:gd name="T9" fmla="*/ 63 h 100"/>
                    <a:gd name="T10" fmla="*/ 101 w 110"/>
                    <a:gd name="T11" fmla="*/ 75 h 100"/>
                    <a:gd name="T12" fmla="*/ 89 w 110"/>
                    <a:gd name="T13" fmla="*/ 85 h 100"/>
                    <a:gd name="T14" fmla="*/ 71 w 110"/>
                    <a:gd name="T15" fmla="*/ 92 h 100"/>
                    <a:gd name="T16" fmla="*/ 60 w 110"/>
                    <a:gd name="T17" fmla="*/ 99 h 100"/>
                    <a:gd name="T18" fmla="*/ 49 w 110"/>
                    <a:gd name="T19" fmla="*/ 100 h 100"/>
                    <a:gd name="T20" fmla="*/ 35 w 110"/>
                    <a:gd name="T21" fmla="*/ 98 h 100"/>
                    <a:gd name="T22" fmla="*/ 25 w 110"/>
                    <a:gd name="T23" fmla="*/ 91 h 100"/>
                    <a:gd name="T24" fmla="*/ 18 w 110"/>
                    <a:gd name="T25" fmla="*/ 83 h 100"/>
                    <a:gd name="T26" fmla="*/ 14 w 110"/>
                    <a:gd name="T27" fmla="*/ 75 h 100"/>
                    <a:gd name="T28" fmla="*/ 6 w 110"/>
                    <a:gd name="T29" fmla="*/ 60 h 100"/>
                    <a:gd name="T30" fmla="*/ 0 w 110"/>
                    <a:gd name="T31" fmla="*/ 51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0" h="100">
                      <a:moveTo>
                        <a:pt x="0" y="51"/>
                      </a:moveTo>
                      <a:lnTo>
                        <a:pt x="90" y="0"/>
                      </a:lnTo>
                      <a:lnTo>
                        <a:pt x="105" y="26"/>
                      </a:lnTo>
                      <a:lnTo>
                        <a:pt x="110" y="44"/>
                      </a:lnTo>
                      <a:lnTo>
                        <a:pt x="109" y="63"/>
                      </a:lnTo>
                      <a:lnTo>
                        <a:pt x="101" y="75"/>
                      </a:lnTo>
                      <a:lnTo>
                        <a:pt x="89" y="85"/>
                      </a:lnTo>
                      <a:lnTo>
                        <a:pt x="71" y="92"/>
                      </a:lnTo>
                      <a:lnTo>
                        <a:pt x="60" y="99"/>
                      </a:lnTo>
                      <a:lnTo>
                        <a:pt x="49" y="100"/>
                      </a:lnTo>
                      <a:lnTo>
                        <a:pt x="35" y="98"/>
                      </a:lnTo>
                      <a:lnTo>
                        <a:pt x="25" y="91"/>
                      </a:lnTo>
                      <a:lnTo>
                        <a:pt x="18" y="83"/>
                      </a:lnTo>
                      <a:lnTo>
                        <a:pt x="14" y="75"/>
                      </a:lnTo>
                      <a:lnTo>
                        <a:pt x="6" y="60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80FFFF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183" name="Oval 45"/>
                <p:cNvSpPr>
                  <a:spLocks noChangeArrowheads="1"/>
                </p:cNvSpPr>
                <p:nvPr/>
              </p:nvSpPr>
              <p:spPr bwMode="auto">
                <a:xfrm>
                  <a:off x="2000" y="1107"/>
                  <a:ext cx="18" cy="18"/>
                </a:xfrm>
                <a:prstGeom prst="ellipse">
                  <a:avLst/>
                </a:prstGeom>
                <a:solidFill>
                  <a:srgbClr val="00A000"/>
                </a:solidFill>
                <a:ln w="12700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184" name="Freeform 46"/>
                <p:cNvSpPr/>
                <p:nvPr/>
              </p:nvSpPr>
              <p:spPr bwMode="auto">
                <a:xfrm>
                  <a:off x="2063" y="1003"/>
                  <a:ext cx="110" cy="99"/>
                </a:xfrm>
                <a:custGeom>
                  <a:avLst/>
                  <a:gdLst>
                    <a:gd name="T0" fmla="*/ 0 w 111"/>
                    <a:gd name="T1" fmla="*/ 50 h 99"/>
                    <a:gd name="T2" fmla="*/ 92 w 111"/>
                    <a:gd name="T3" fmla="*/ 0 h 99"/>
                    <a:gd name="T4" fmla="*/ 105 w 111"/>
                    <a:gd name="T5" fmla="*/ 28 h 99"/>
                    <a:gd name="T6" fmla="*/ 111 w 111"/>
                    <a:gd name="T7" fmla="*/ 45 h 99"/>
                    <a:gd name="T8" fmla="*/ 108 w 111"/>
                    <a:gd name="T9" fmla="*/ 62 h 99"/>
                    <a:gd name="T10" fmla="*/ 101 w 111"/>
                    <a:gd name="T11" fmla="*/ 73 h 99"/>
                    <a:gd name="T12" fmla="*/ 88 w 111"/>
                    <a:gd name="T13" fmla="*/ 84 h 99"/>
                    <a:gd name="T14" fmla="*/ 73 w 111"/>
                    <a:gd name="T15" fmla="*/ 92 h 99"/>
                    <a:gd name="T16" fmla="*/ 61 w 111"/>
                    <a:gd name="T17" fmla="*/ 97 h 99"/>
                    <a:gd name="T18" fmla="*/ 48 w 111"/>
                    <a:gd name="T19" fmla="*/ 99 h 99"/>
                    <a:gd name="T20" fmla="*/ 36 w 111"/>
                    <a:gd name="T21" fmla="*/ 97 h 99"/>
                    <a:gd name="T22" fmla="*/ 25 w 111"/>
                    <a:gd name="T23" fmla="*/ 90 h 99"/>
                    <a:gd name="T24" fmla="*/ 19 w 111"/>
                    <a:gd name="T25" fmla="*/ 84 h 99"/>
                    <a:gd name="T26" fmla="*/ 14 w 111"/>
                    <a:gd name="T27" fmla="*/ 74 h 99"/>
                    <a:gd name="T28" fmla="*/ 6 w 111"/>
                    <a:gd name="T29" fmla="*/ 60 h 99"/>
                    <a:gd name="T30" fmla="*/ 0 w 111"/>
                    <a:gd name="T31" fmla="*/ 5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1" h="99">
                      <a:moveTo>
                        <a:pt x="0" y="50"/>
                      </a:moveTo>
                      <a:lnTo>
                        <a:pt x="92" y="0"/>
                      </a:lnTo>
                      <a:lnTo>
                        <a:pt x="105" y="28"/>
                      </a:lnTo>
                      <a:lnTo>
                        <a:pt x="111" y="45"/>
                      </a:lnTo>
                      <a:lnTo>
                        <a:pt x="108" y="62"/>
                      </a:lnTo>
                      <a:lnTo>
                        <a:pt x="101" y="73"/>
                      </a:lnTo>
                      <a:lnTo>
                        <a:pt x="88" y="84"/>
                      </a:lnTo>
                      <a:lnTo>
                        <a:pt x="73" y="92"/>
                      </a:lnTo>
                      <a:lnTo>
                        <a:pt x="61" y="97"/>
                      </a:lnTo>
                      <a:lnTo>
                        <a:pt x="48" y="99"/>
                      </a:lnTo>
                      <a:lnTo>
                        <a:pt x="36" y="97"/>
                      </a:lnTo>
                      <a:lnTo>
                        <a:pt x="25" y="90"/>
                      </a:lnTo>
                      <a:lnTo>
                        <a:pt x="19" y="84"/>
                      </a:lnTo>
                      <a:lnTo>
                        <a:pt x="14" y="74"/>
                      </a:lnTo>
                      <a:lnTo>
                        <a:pt x="6" y="6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80FFFF"/>
                </a:solidFill>
                <a:ln w="1270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185" name="Oval 47"/>
                <p:cNvSpPr>
                  <a:spLocks noChangeArrowheads="1"/>
                </p:cNvSpPr>
                <p:nvPr/>
              </p:nvSpPr>
              <p:spPr bwMode="auto">
                <a:xfrm>
                  <a:off x="2112" y="1048"/>
                  <a:ext cx="18" cy="19"/>
                </a:xfrm>
                <a:prstGeom prst="ellipse">
                  <a:avLst/>
                </a:prstGeom>
                <a:solidFill>
                  <a:srgbClr val="00A000"/>
                </a:solidFill>
                <a:ln w="12700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</p:grpSp>
          <p:sp>
            <p:nvSpPr>
              <p:cNvPr id="179" name="Freeform 48"/>
              <p:cNvSpPr/>
              <p:nvPr/>
            </p:nvSpPr>
            <p:spPr bwMode="auto">
              <a:xfrm>
                <a:off x="2122" y="1178"/>
                <a:ext cx="110" cy="90"/>
              </a:xfrm>
              <a:custGeom>
                <a:avLst/>
                <a:gdLst>
                  <a:gd name="T0" fmla="*/ 0 w 110"/>
                  <a:gd name="T1" fmla="*/ 46 h 89"/>
                  <a:gd name="T2" fmla="*/ 17 w 110"/>
                  <a:gd name="T3" fmla="*/ 46 h 89"/>
                  <a:gd name="T4" fmla="*/ 32 w 110"/>
                  <a:gd name="T5" fmla="*/ 43 h 89"/>
                  <a:gd name="T6" fmla="*/ 50 w 110"/>
                  <a:gd name="T7" fmla="*/ 38 h 89"/>
                  <a:gd name="T8" fmla="*/ 66 w 110"/>
                  <a:gd name="T9" fmla="*/ 33 h 89"/>
                  <a:gd name="T10" fmla="*/ 83 w 110"/>
                  <a:gd name="T11" fmla="*/ 21 h 89"/>
                  <a:gd name="T12" fmla="*/ 93 w 110"/>
                  <a:gd name="T13" fmla="*/ 12 h 89"/>
                  <a:gd name="T14" fmla="*/ 103 w 110"/>
                  <a:gd name="T15" fmla="*/ 0 h 89"/>
                  <a:gd name="T16" fmla="*/ 109 w 110"/>
                  <a:gd name="T17" fmla="*/ 24 h 89"/>
                  <a:gd name="T18" fmla="*/ 110 w 110"/>
                  <a:gd name="T19" fmla="*/ 33 h 89"/>
                  <a:gd name="T20" fmla="*/ 110 w 110"/>
                  <a:gd name="T21" fmla="*/ 51 h 89"/>
                  <a:gd name="T22" fmla="*/ 106 w 110"/>
                  <a:gd name="T23" fmla="*/ 63 h 89"/>
                  <a:gd name="T24" fmla="*/ 98 w 110"/>
                  <a:gd name="T25" fmla="*/ 76 h 89"/>
                  <a:gd name="T26" fmla="*/ 88 w 110"/>
                  <a:gd name="T27" fmla="*/ 84 h 89"/>
                  <a:gd name="T28" fmla="*/ 76 w 110"/>
                  <a:gd name="T29" fmla="*/ 88 h 89"/>
                  <a:gd name="T30" fmla="*/ 62 w 110"/>
                  <a:gd name="T31" fmla="*/ 89 h 89"/>
                  <a:gd name="T32" fmla="*/ 49 w 110"/>
                  <a:gd name="T33" fmla="*/ 88 h 89"/>
                  <a:gd name="T34" fmla="*/ 37 w 110"/>
                  <a:gd name="T35" fmla="*/ 82 h 89"/>
                  <a:gd name="T36" fmla="*/ 31 w 110"/>
                  <a:gd name="T37" fmla="*/ 80 h 89"/>
                  <a:gd name="T38" fmla="*/ 19 w 110"/>
                  <a:gd name="T39" fmla="*/ 72 h 89"/>
                  <a:gd name="T40" fmla="*/ 11 w 110"/>
                  <a:gd name="T41" fmla="*/ 57 h 89"/>
                  <a:gd name="T42" fmla="*/ 0 w 110"/>
                  <a:gd name="T43" fmla="*/ 4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" h="89">
                    <a:moveTo>
                      <a:pt x="0" y="46"/>
                    </a:moveTo>
                    <a:lnTo>
                      <a:pt x="17" y="46"/>
                    </a:lnTo>
                    <a:lnTo>
                      <a:pt x="32" y="43"/>
                    </a:lnTo>
                    <a:lnTo>
                      <a:pt x="50" y="38"/>
                    </a:lnTo>
                    <a:lnTo>
                      <a:pt x="66" y="33"/>
                    </a:lnTo>
                    <a:lnTo>
                      <a:pt x="83" y="21"/>
                    </a:lnTo>
                    <a:lnTo>
                      <a:pt x="93" y="12"/>
                    </a:lnTo>
                    <a:lnTo>
                      <a:pt x="103" y="0"/>
                    </a:lnTo>
                    <a:lnTo>
                      <a:pt x="109" y="24"/>
                    </a:lnTo>
                    <a:lnTo>
                      <a:pt x="110" y="33"/>
                    </a:lnTo>
                    <a:lnTo>
                      <a:pt x="110" y="51"/>
                    </a:lnTo>
                    <a:lnTo>
                      <a:pt x="106" y="63"/>
                    </a:lnTo>
                    <a:lnTo>
                      <a:pt x="98" y="76"/>
                    </a:lnTo>
                    <a:lnTo>
                      <a:pt x="88" y="84"/>
                    </a:lnTo>
                    <a:lnTo>
                      <a:pt x="76" y="88"/>
                    </a:lnTo>
                    <a:lnTo>
                      <a:pt x="62" y="89"/>
                    </a:lnTo>
                    <a:lnTo>
                      <a:pt x="49" y="88"/>
                    </a:lnTo>
                    <a:lnTo>
                      <a:pt x="37" y="82"/>
                    </a:lnTo>
                    <a:lnTo>
                      <a:pt x="31" y="80"/>
                    </a:lnTo>
                    <a:lnTo>
                      <a:pt x="19" y="72"/>
                    </a:lnTo>
                    <a:lnTo>
                      <a:pt x="11" y="57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80" name="Freeform 49"/>
              <p:cNvSpPr/>
              <p:nvPr/>
            </p:nvSpPr>
            <p:spPr bwMode="auto">
              <a:xfrm>
                <a:off x="2126" y="1147"/>
                <a:ext cx="57" cy="31"/>
              </a:xfrm>
              <a:custGeom>
                <a:avLst/>
                <a:gdLst>
                  <a:gd name="T0" fmla="*/ 0 w 57"/>
                  <a:gd name="T1" fmla="*/ 32 h 32"/>
                  <a:gd name="T2" fmla="*/ 17 w 57"/>
                  <a:gd name="T3" fmla="*/ 31 h 32"/>
                  <a:gd name="T4" fmla="*/ 24 w 57"/>
                  <a:gd name="T5" fmla="*/ 28 h 32"/>
                  <a:gd name="T6" fmla="*/ 33 w 57"/>
                  <a:gd name="T7" fmla="*/ 25 h 32"/>
                  <a:gd name="T8" fmla="*/ 43 w 57"/>
                  <a:gd name="T9" fmla="*/ 19 h 32"/>
                  <a:gd name="T10" fmla="*/ 49 w 57"/>
                  <a:gd name="T11" fmla="*/ 10 h 32"/>
                  <a:gd name="T12" fmla="*/ 57 w 57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2">
                    <a:moveTo>
                      <a:pt x="0" y="32"/>
                    </a:moveTo>
                    <a:lnTo>
                      <a:pt x="17" y="31"/>
                    </a:lnTo>
                    <a:lnTo>
                      <a:pt x="24" y="28"/>
                    </a:lnTo>
                    <a:lnTo>
                      <a:pt x="33" y="25"/>
                    </a:lnTo>
                    <a:lnTo>
                      <a:pt x="43" y="19"/>
                    </a:lnTo>
                    <a:lnTo>
                      <a:pt x="49" y="10"/>
                    </a:lnTo>
                    <a:lnTo>
                      <a:pt x="57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81" name="Freeform 50"/>
              <p:cNvSpPr/>
              <p:nvPr/>
            </p:nvSpPr>
            <p:spPr bwMode="auto">
              <a:xfrm>
                <a:off x="1941" y="867"/>
                <a:ext cx="309" cy="283"/>
              </a:xfrm>
              <a:custGeom>
                <a:avLst/>
                <a:gdLst>
                  <a:gd name="T0" fmla="*/ 52 w 307"/>
                  <a:gd name="T1" fmla="*/ 282 h 282"/>
                  <a:gd name="T2" fmla="*/ 65 w 307"/>
                  <a:gd name="T3" fmla="*/ 276 h 282"/>
                  <a:gd name="T4" fmla="*/ 68 w 307"/>
                  <a:gd name="T5" fmla="*/ 258 h 282"/>
                  <a:gd name="T6" fmla="*/ 70 w 307"/>
                  <a:gd name="T7" fmla="*/ 233 h 282"/>
                  <a:gd name="T8" fmla="*/ 58 w 307"/>
                  <a:gd name="T9" fmla="*/ 183 h 282"/>
                  <a:gd name="T10" fmla="*/ 51 w 307"/>
                  <a:gd name="T11" fmla="*/ 154 h 282"/>
                  <a:gd name="T12" fmla="*/ 89 w 307"/>
                  <a:gd name="T13" fmla="*/ 155 h 282"/>
                  <a:gd name="T14" fmla="*/ 139 w 307"/>
                  <a:gd name="T15" fmla="*/ 153 h 282"/>
                  <a:gd name="T16" fmla="*/ 155 w 307"/>
                  <a:gd name="T17" fmla="*/ 137 h 282"/>
                  <a:gd name="T18" fmla="*/ 181 w 307"/>
                  <a:gd name="T19" fmla="*/ 118 h 282"/>
                  <a:gd name="T20" fmla="*/ 221 w 307"/>
                  <a:gd name="T21" fmla="*/ 122 h 282"/>
                  <a:gd name="T22" fmla="*/ 260 w 307"/>
                  <a:gd name="T23" fmla="*/ 101 h 282"/>
                  <a:gd name="T24" fmla="*/ 265 w 307"/>
                  <a:gd name="T25" fmla="*/ 123 h 282"/>
                  <a:gd name="T26" fmla="*/ 281 w 307"/>
                  <a:gd name="T27" fmla="*/ 132 h 282"/>
                  <a:gd name="T28" fmla="*/ 298 w 307"/>
                  <a:gd name="T29" fmla="*/ 160 h 282"/>
                  <a:gd name="T30" fmla="*/ 307 w 307"/>
                  <a:gd name="T31" fmla="*/ 154 h 282"/>
                  <a:gd name="T32" fmla="*/ 307 w 307"/>
                  <a:gd name="T33" fmla="*/ 135 h 282"/>
                  <a:gd name="T34" fmla="*/ 303 w 307"/>
                  <a:gd name="T35" fmla="*/ 106 h 282"/>
                  <a:gd name="T36" fmla="*/ 295 w 307"/>
                  <a:gd name="T37" fmla="*/ 82 h 282"/>
                  <a:gd name="T38" fmla="*/ 280 w 307"/>
                  <a:gd name="T39" fmla="*/ 64 h 282"/>
                  <a:gd name="T40" fmla="*/ 282 w 307"/>
                  <a:gd name="T41" fmla="*/ 33 h 282"/>
                  <a:gd name="T42" fmla="*/ 282 w 307"/>
                  <a:gd name="T43" fmla="*/ 16 h 282"/>
                  <a:gd name="T44" fmla="*/ 261 w 307"/>
                  <a:gd name="T45" fmla="*/ 19 h 282"/>
                  <a:gd name="T46" fmla="*/ 238 w 307"/>
                  <a:gd name="T47" fmla="*/ 19 h 282"/>
                  <a:gd name="T48" fmla="*/ 225 w 307"/>
                  <a:gd name="T49" fmla="*/ 14 h 282"/>
                  <a:gd name="T50" fmla="*/ 209 w 307"/>
                  <a:gd name="T51" fmla="*/ 0 h 282"/>
                  <a:gd name="T52" fmla="*/ 195 w 307"/>
                  <a:gd name="T53" fmla="*/ 13 h 282"/>
                  <a:gd name="T54" fmla="*/ 182 w 307"/>
                  <a:gd name="T55" fmla="*/ 19 h 282"/>
                  <a:gd name="T56" fmla="*/ 156 w 307"/>
                  <a:gd name="T57" fmla="*/ 21 h 282"/>
                  <a:gd name="T58" fmla="*/ 132 w 307"/>
                  <a:gd name="T59" fmla="*/ 26 h 282"/>
                  <a:gd name="T60" fmla="*/ 106 w 307"/>
                  <a:gd name="T61" fmla="*/ 35 h 282"/>
                  <a:gd name="T62" fmla="*/ 84 w 307"/>
                  <a:gd name="T63" fmla="*/ 49 h 282"/>
                  <a:gd name="T64" fmla="*/ 58 w 307"/>
                  <a:gd name="T65" fmla="*/ 73 h 282"/>
                  <a:gd name="T66" fmla="*/ 42 w 307"/>
                  <a:gd name="T67" fmla="*/ 78 h 282"/>
                  <a:gd name="T68" fmla="*/ 28 w 307"/>
                  <a:gd name="T69" fmla="*/ 91 h 282"/>
                  <a:gd name="T70" fmla="*/ 16 w 307"/>
                  <a:gd name="T71" fmla="*/ 103 h 282"/>
                  <a:gd name="T72" fmla="*/ 10 w 307"/>
                  <a:gd name="T73" fmla="*/ 122 h 282"/>
                  <a:gd name="T74" fmla="*/ 2 w 307"/>
                  <a:gd name="T75" fmla="*/ 143 h 282"/>
                  <a:gd name="T76" fmla="*/ 0 w 307"/>
                  <a:gd name="T77" fmla="*/ 161 h 282"/>
                  <a:gd name="T78" fmla="*/ 0 w 307"/>
                  <a:gd name="T79" fmla="*/ 200 h 282"/>
                  <a:gd name="T80" fmla="*/ 10 w 307"/>
                  <a:gd name="T81" fmla="*/ 241 h 282"/>
                  <a:gd name="T82" fmla="*/ 52 w 307"/>
                  <a:gd name="T8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07" h="282">
                    <a:moveTo>
                      <a:pt x="52" y="282"/>
                    </a:moveTo>
                    <a:lnTo>
                      <a:pt x="65" y="276"/>
                    </a:lnTo>
                    <a:lnTo>
                      <a:pt x="68" y="258"/>
                    </a:lnTo>
                    <a:lnTo>
                      <a:pt x="70" y="233"/>
                    </a:lnTo>
                    <a:lnTo>
                      <a:pt x="58" y="183"/>
                    </a:lnTo>
                    <a:lnTo>
                      <a:pt x="51" y="154"/>
                    </a:lnTo>
                    <a:lnTo>
                      <a:pt x="89" y="155"/>
                    </a:lnTo>
                    <a:lnTo>
                      <a:pt x="139" y="153"/>
                    </a:lnTo>
                    <a:lnTo>
                      <a:pt x="155" y="137"/>
                    </a:lnTo>
                    <a:lnTo>
                      <a:pt x="181" y="118"/>
                    </a:lnTo>
                    <a:lnTo>
                      <a:pt x="221" y="122"/>
                    </a:lnTo>
                    <a:lnTo>
                      <a:pt x="260" y="101"/>
                    </a:lnTo>
                    <a:lnTo>
                      <a:pt x="265" y="123"/>
                    </a:lnTo>
                    <a:lnTo>
                      <a:pt x="281" y="132"/>
                    </a:lnTo>
                    <a:lnTo>
                      <a:pt x="298" y="160"/>
                    </a:lnTo>
                    <a:lnTo>
                      <a:pt x="307" y="154"/>
                    </a:lnTo>
                    <a:lnTo>
                      <a:pt x="307" y="135"/>
                    </a:lnTo>
                    <a:lnTo>
                      <a:pt x="303" y="106"/>
                    </a:lnTo>
                    <a:lnTo>
                      <a:pt x="295" y="82"/>
                    </a:lnTo>
                    <a:lnTo>
                      <a:pt x="280" y="64"/>
                    </a:lnTo>
                    <a:lnTo>
                      <a:pt x="282" y="33"/>
                    </a:lnTo>
                    <a:lnTo>
                      <a:pt x="282" y="16"/>
                    </a:lnTo>
                    <a:lnTo>
                      <a:pt x="261" y="19"/>
                    </a:lnTo>
                    <a:lnTo>
                      <a:pt x="238" y="19"/>
                    </a:lnTo>
                    <a:lnTo>
                      <a:pt x="225" y="14"/>
                    </a:lnTo>
                    <a:lnTo>
                      <a:pt x="209" y="0"/>
                    </a:lnTo>
                    <a:lnTo>
                      <a:pt x="195" y="13"/>
                    </a:lnTo>
                    <a:lnTo>
                      <a:pt x="182" y="19"/>
                    </a:lnTo>
                    <a:lnTo>
                      <a:pt x="156" y="21"/>
                    </a:lnTo>
                    <a:lnTo>
                      <a:pt x="132" y="26"/>
                    </a:lnTo>
                    <a:lnTo>
                      <a:pt x="106" y="35"/>
                    </a:lnTo>
                    <a:lnTo>
                      <a:pt x="84" y="49"/>
                    </a:lnTo>
                    <a:lnTo>
                      <a:pt x="58" y="73"/>
                    </a:lnTo>
                    <a:lnTo>
                      <a:pt x="42" y="78"/>
                    </a:lnTo>
                    <a:lnTo>
                      <a:pt x="28" y="91"/>
                    </a:lnTo>
                    <a:lnTo>
                      <a:pt x="16" y="103"/>
                    </a:lnTo>
                    <a:lnTo>
                      <a:pt x="10" y="122"/>
                    </a:lnTo>
                    <a:lnTo>
                      <a:pt x="2" y="143"/>
                    </a:lnTo>
                    <a:lnTo>
                      <a:pt x="0" y="161"/>
                    </a:lnTo>
                    <a:lnTo>
                      <a:pt x="0" y="200"/>
                    </a:lnTo>
                    <a:lnTo>
                      <a:pt x="10" y="241"/>
                    </a:lnTo>
                    <a:lnTo>
                      <a:pt x="52" y="282"/>
                    </a:lnTo>
                    <a:close/>
                  </a:path>
                </a:pathLst>
              </a:custGeom>
              <a:solidFill>
                <a:srgbClr val="C06000"/>
              </a:solidFill>
              <a:ln w="1270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</p:grpSp>
        <p:sp>
          <p:nvSpPr>
            <p:cNvPr id="158" name="Freeform 51"/>
            <p:cNvSpPr/>
            <p:nvPr/>
          </p:nvSpPr>
          <p:spPr bwMode="auto">
            <a:xfrm rot="1123344">
              <a:off x="2393" y="2047"/>
              <a:ext cx="219" cy="518"/>
            </a:xfrm>
            <a:custGeom>
              <a:avLst/>
              <a:gdLst>
                <a:gd name="T0" fmla="*/ 15 w 304"/>
                <a:gd name="T1" fmla="*/ 6 h 764"/>
                <a:gd name="T2" fmla="*/ 34 w 304"/>
                <a:gd name="T3" fmla="*/ 0 h 764"/>
                <a:gd name="T4" fmla="*/ 75 w 304"/>
                <a:gd name="T5" fmla="*/ 26 h 764"/>
                <a:gd name="T6" fmla="*/ 75 w 304"/>
                <a:gd name="T7" fmla="*/ 71 h 764"/>
                <a:gd name="T8" fmla="*/ 110 w 304"/>
                <a:gd name="T9" fmla="*/ 114 h 764"/>
                <a:gd name="T10" fmla="*/ 144 w 304"/>
                <a:gd name="T11" fmla="*/ 160 h 764"/>
                <a:gd name="T12" fmla="*/ 180 w 304"/>
                <a:gd name="T13" fmla="*/ 220 h 764"/>
                <a:gd name="T14" fmla="*/ 208 w 304"/>
                <a:gd name="T15" fmla="*/ 276 h 764"/>
                <a:gd name="T16" fmla="*/ 237 w 304"/>
                <a:gd name="T17" fmla="*/ 357 h 764"/>
                <a:gd name="T18" fmla="*/ 261 w 304"/>
                <a:gd name="T19" fmla="*/ 428 h 764"/>
                <a:gd name="T20" fmla="*/ 291 w 304"/>
                <a:gd name="T21" fmla="*/ 570 h 764"/>
                <a:gd name="T22" fmla="*/ 304 w 304"/>
                <a:gd name="T23" fmla="*/ 658 h 764"/>
                <a:gd name="T24" fmla="*/ 265 w 304"/>
                <a:gd name="T25" fmla="*/ 764 h 764"/>
                <a:gd name="T26" fmla="*/ 189 w 304"/>
                <a:gd name="T27" fmla="*/ 679 h 764"/>
                <a:gd name="T28" fmla="*/ 168 w 304"/>
                <a:gd name="T29" fmla="*/ 536 h 764"/>
                <a:gd name="T30" fmla="*/ 152 w 304"/>
                <a:gd name="T31" fmla="*/ 449 h 764"/>
                <a:gd name="T32" fmla="*/ 129 w 304"/>
                <a:gd name="T33" fmla="*/ 366 h 764"/>
                <a:gd name="T34" fmla="*/ 103 w 304"/>
                <a:gd name="T35" fmla="*/ 306 h 764"/>
                <a:gd name="T36" fmla="*/ 69 w 304"/>
                <a:gd name="T37" fmla="*/ 219 h 764"/>
                <a:gd name="T38" fmla="*/ 49 w 304"/>
                <a:gd name="T39" fmla="*/ 156 h 764"/>
                <a:gd name="T40" fmla="*/ 30 w 304"/>
                <a:gd name="T41" fmla="*/ 84 h 764"/>
                <a:gd name="T42" fmla="*/ 0 w 304"/>
                <a:gd name="T43" fmla="*/ 66 h 764"/>
                <a:gd name="T44" fmla="*/ 15 w 304"/>
                <a:gd name="T45" fmla="*/ 6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4" h="764">
                  <a:moveTo>
                    <a:pt x="15" y="6"/>
                  </a:moveTo>
                  <a:lnTo>
                    <a:pt x="34" y="0"/>
                  </a:lnTo>
                  <a:lnTo>
                    <a:pt x="75" y="26"/>
                  </a:lnTo>
                  <a:lnTo>
                    <a:pt x="75" y="71"/>
                  </a:lnTo>
                  <a:lnTo>
                    <a:pt x="110" y="114"/>
                  </a:lnTo>
                  <a:lnTo>
                    <a:pt x="144" y="160"/>
                  </a:lnTo>
                  <a:lnTo>
                    <a:pt x="180" y="220"/>
                  </a:lnTo>
                  <a:lnTo>
                    <a:pt x="208" y="276"/>
                  </a:lnTo>
                  <a:lnTo>
                    <a:pt x="237" y="357"/>
                  </a:lnTo>
                  <a:lnTo>
                    <a:pt x="261" y="428"/>
                  </a:lnTo>
                  <a:lnTo>
                    <a:pt x="291" y="570"/>
                  </a:lnTo>
                  <a:lnTo>
                    <a:pt x="304" y="658"/>
                  </a:lnTo>
                  <a:lnTo>
                    <a:pt x="265" y="764"/>
                  </a:lnTo>
                  <a:lnTo>
                    <a:pt x="189" y="679"/>
                  </a:lnTo>
                  <a:lnTo>
                    <a:pt x="168" y="536"/>
                  </a:lnTo>
                  <a:lnTo>
                    <a:pt x="152" y="449"/>
                  </a:lnTo>
                  <a:lnTo>
                    <a:pt x="129" y="366"/>
                  </a:lnTo>
                  <a:lnTo>
                    <a:pt x="103" y="306"/>
                  </a:lnTo>
                  <a:lnTo>
                    <a:pt x="69" y="219"/>
                  </a:lnTo>
                  <a:lnTo>
                    <a:pt x="49" y="156"/>
                  </a:lnTo>
                  <a:lnTo>
                    <a:pt x="30" y="84"/>
                  </a:lnTo>
                  <a:lnTo>
                    <a:pt x="0" y="66"/>
                  </a:lnTo>
                  <a:lnTo>
                    <a:pt x="15" y="6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grpSp>
          <p:nvGrpSpPr>
            <p:cNvPr id="82013" name="Group 52"/>
            <p:cNvGrpSpPr/>
            <p:nvPr/>
          </p:nvGrpSpPr>
          <p:grpSpPr bwMode="auto">
            <a:xfrm rot="1123344">
              <a:off x="2928" y="1942"/>
              <a:ext cx="127" cy="227"/>
              <a:chOff x="2833" y="962"/>
              <a:chExt cx="176" cy="334"/>
            </a:xfrm>
          </p:grpSpPr>
          <p:sp>
            <p:nvSpPr>
              <p:cNvPr id="160" name="Freeform 53"/>
              <p:cNvSpPr/>
              <p:nvPr/>
            </p:nvSpPr>
            <p:spPr bwMode="auto">
              <a:xfrm>
                <a:off x="2827" y="1085"/>
                <a:ext cx="176" cy="209"/>
              </a:xfrm>
              <a:custGeom>
                <a:avLst/>
                <a:gdLst>
                  <a:gd name="T0" fmla="*/ 957 w 1229"/>
                  <a:gd name="T1" fmla="*/ 1468 h 1468"/>
                  <a:gd name="T2" fmla="*/ 981 w 1229"/>
                  <a:gd name="T3" fmla="*/ 1270 h 1468"/>
                  <a:gd name="T4" fmla="*/ 1049 w 1229"/>
                  <a:gd name="T5" fmla="*/ 1164 h 1468"/>
                  <a:gd name="T6" fmla="*/ 1118 w 1229"/>
                  <a:gd name="T7" fmla="*/ 1071 h 1468"/>
                  <a:gd name="T8" fmla="*/ 1182 w 1229"/>
                  <a:gd name="T9" fmla="*/ 953 h 1468"/>
                  <a:gd name="T10" fmla="*/ 1216 w 1229"/>
                  <a:gd name="T11" fmla="*/ 854 h 1468"/>
                  <a:gd name="T12" fmla="*/ 1229 w 1229"/>
                  <a:gd name="T13" fmla="*/ 734 h 1468"/>
                  <a:gd name="T14" fmla="*/ 1202 w 1229"/>
                  <a:gd name="T15" fmla="*/ 604 h 1468"/>
                  <a:gd name="T16" fmla="*/ 1159 w 1229"/>
                  <a:gd name="T17" fmla="*/ 500 h 1468"/>
                  <a:gd name="T18" fmla="*/ 1166 w 1229"/>
                  <a:gd name="T19" fmla="*/ 405 h 1468"/>
                  <a:gd name="T20" fmla="*/ 1149 w 1229"/>
                  <a:gd name="T21" fmla="*/ 320 h 1468"/>
                  <a:gd name="T22" fmla="*/ 1125 w 1229"/>
                  <a:gd name="T23" fmla="*/ 272 h 1468"/>
                  <a:gd name="T24" fmla="*/ 1091 w 1229"/>
                  <a:gd name="T25" fmla="*/ 231 h 1468"/>
                  <a:gd name="T26" fmla="*/ 1079 w 1229"/>
                  <a:gd name="T27" fmla="*/ 204 h 1468"/>
                  <a:gd name="T28" fmla="*/ 1032 w 1229"/>
                  <a:gd name="T29" fmla="*/ 176 h 1468"/>
                  <a:gd name="T30" fmla="*/ 992 w 1229"/>
                  <a:gd name="T31" fmla="*/ 170 h 1468"/>
                  <a:gd name="T32" fmla="*/ 963 w 1229"/>
                  <a:gd name="T33" fmla="*/ 185 h 1468"/>
                  <a:gd name="T34" fmla="*/ 927 w 1229"/>
                  <a:gd name="T35" fmla="*/ 279 h 1468"/>
                  <a:gd name="T36" fmla="*/ 861 w 1229"/>
                  <a:gd name="T37" fmla="*/ 414 h 1468"/>
                  <a:gd name="T38" fmla="*/ 958 w 1229"/>
                  <a:gd name="T39" fmla="*/ 181 h 1468"/>
                  <a:gd name="T40" fmla="*/ 975 w 1229"/>
                  <a:gd name="T41" fmla="*/ 152 h 1468"/>
                  <a:gd name="T42" fmla="*/ 953 w 1229"/>
                  <a:gd name="T43" fmla="*/ 100 h 1468"/>
                  <a:gd name="T44" fmla="*/ 918 w 1229"/>
                  <a:gd name="T45" fmla="*/ 82 h 1468"/>
                  <a:gd name="T46" fmla="*/ 871 w 1229"/>
                  <a:gd name="T47" fmla="*/ 62 h 1468"/>
                  <a:gd name="T48" fmla="*/ 806 w 1229"/>
                  <a:gd name="T49" fmla="*/ 39 h 1468"/>
                  <a:gd name="T50" fmla="*/ 790 w 1229"/>
                  <a:gd name="T51" fmla="*/ 25 h 1468"/>
                  <a:gd name="T52" fmla="*/ 760 w 1229"/>
                  <a:gd name="T53" fmla="*/ 0 h 1468"/>
                  <a:gd name="T54" fmla="*/ 582 w 1229"/>
                  <a:gd name="T55" fmla="*/ 39 h 1468"/>
                  <a:gd name="T56" fmla="*/ 346 w 1229"/>
                  <a:gd name="T57" fmla="*/ 169 h 1468"/>
                  <a:gd name="T58" fmla="*/ 329 w 1229"/>
                  <a:gd name="T59" fmla="*/ 204 h 1468"/>
                  <a:gd name="T60" fmla="*/ 274 w 1229"/>
                  <a:gd name="T61" fmla="*/ 259 h 1468"/>
                  <a:gd name="T62" fmla="*/ 210 w 1229"/>
                  <a:gd name="T63" fmla="*/ 303 h 1468"/>
                  <a:gd name="T64" fmla="*/ 154 w 1229"/>
                  <a:gd name="T65" fmla="*/ 326 h 1468"/>
                  <a:gd name="T66" fmla="*/ 102 w 1229"/>
                  <a:gd name="T67" fmla="*/ 378 h 1468"/>
                  <a:gd name="T68" fmla="*/ 67 w 1229"/>
                  <a:gd name="T69" fmla="*/ 466 h 1468"/>
                  <a:gd name="T70" fmla="*/ 20 w 1229"/>
                  <a:gd name="T71" fmla="*/ 584 h 1468"/>
                  <a:gd name="T72" fmla="*/ 0 w 1229"/>
                  <a:gd name="T73" fmla="*/ 649 h 1468"/>
                  <a:gd name="T74" fmla="*/ 20 w 1229"/>
                  <a:gd name="T75" fmla="*/ 753 h 1468"/>
                  <a:gd name="T76" fmla="*/ 55 w 1229"/>
                  <a:gd name="T77" fmla="*/ 861 h 1468"/>
                  <a:gd name="T78" fmla="*/ 110 w 1229"/>
                  <a:gd name="T79" fmla="*/ 998 h 1468"/>
                  <a:gd name="T80" fmla="*/ 141 w 1229"/>
                  <a:gd name="T81" fmla="*/ 1111 h 1468"/>
                  <a:gd name="T82" fmla="*/ 218 w 1229"/>
                  <a:gd name="T83" fmla="*/ 1215 h 1468"/>
                  <a:gd name="T84" fmla="*/ 257 w 1229"/>
                  <a:gd name="T85" fmla="*/ 1233 h 1468"/>
                  <a:gd name="T86" fmla="*/ 279 w 1229"/>
                  <a:gd name="T87" fmla="*/ 1290 h 1468"/>
                  <a:gd name="T88" fmla="*/ 283 w 1229"/>
                  <a:gd name="T89" fmla="*/ 1465 h 1468"/>
                  <a:gd name="T90" fmla="*/ 957 w 1229"/>
                  <a:gd name="T91" fmla="*/ 1468 h 1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29" h="1468">
                    <a:moveTo>
                      <a:pt x="957" y="1468"/>
                    </a:moveTo>
                    <a:lnTo>
                      <a:pt x="981" y="1270"/>
                    </a:lnTo>
                    <a:lnTo>
                      <a:pt x="1049" y="1164"/>
                    </a:lnTo>
                    <a:lnTo>
                      <a:pt x="1118" y="1071"/>
                    </a:lnTo>
                    <a:lnTo>
                      <a:pt x="1182" y="953"/>
                    </a:lnTo>
                    <a:lnTo>
                      <a:pt x="1216" y="854"/>
                    </a:lnTo>
                    <a:lnTo>
                      <a:pt x="1229" y="734"/>
                    </a:lnTo>
                    <a:lnTo>
                      <a:pt x="1202" y="604"/>
                    </a:lnTo>
                    <a:lnTo>
                      <a:pt x="1159" y="500"/>
                    </a:lnTo>
                    <a:lnTo>
                      <a:pt x="1166" y="405"/>
                    </a:lnTo>
                    <a:lnTo>
                      <a:pt x="1149" y="320"/>
                    </a:lnTo>
                    <a:lnTo>
                      <a:pt x="1125" y="272"/>
                    </a:lnTo>
                    <a:lnTo>
                      <a:pt x="1091" y="231"/>
                    </a:lnTo>
                    <a:lnTo>
                      <a:pt x="1079" y="204"/>
                    </a:lnTo>
                    <a:lnTo>
                      <a:pt x="1032" y="176"/>
                    </a:lnTo>
                    <a:lnTo>
                      <a:pt x="992" y="170"/>
                    </a:lnTo>
                    <a:lnTo>
                      <a:pt x="963" y="185"/>
                    </a:lnTo>
                    <a:lnTo>
                      <a:pt x="927" y="279"/>
                    </a:lnTo>
                    <a:lnTo>
                      <a:pt x="861" y="414"/>
                    </a:lnTo>
                    <a:lnTo>
                      <a:pt x="958" y="181"/>
                    </a:lnTo>
                    <a:lnTo>
                      <a:pt x="975" y="152"/>
                    </a:lnTo>
                    <a:lnTo>
                      <a:pt x="953" y="100"/>
                    </a:lnTo>
                    <a:lnTo>
                      <a:pt x="918" y="82"/>
                    </a:lnTo>
                    <a:lnTo>
                      <a:pt x="871" y="62"/>
                    </a:lnTo>
                    <a:lnTo>
                      <a:pt x="806" y="39"/>
                    </a:lnTo>
                    <a:lnTo>
                      <a:pt x="790" y="25"/>
                    </a:lnTo>
                    <a:lnTo>
                      <a:pt x="760" y="0"/>
                    </a:lnTo>
                    <a:lnTo>
                      <a:pt x="582" y="39"/>
                    </a:lnTo>
                    <a:lnTo>
                      <a:pt x="346" y="169"/>
                    </a:lnTo>
                    <a:lnTo>
                      <a:pt x="329" y="204"/>
                    </a:lnTo>
                    <a:lnTo>
                      <a:pt x="274" y="259"/>
                    </a:lnTo>
                    <a:lnTo>
                      <a:pt x="210" y="303"/>
                    </a:lnTo>
                    <a:lnTo>
                      <a:pt x="154" y="326"/>
                    </a:lnTo>
                    <a:lnTo>
                      <a:pt x="102" y="378"/>
                    </a:lnTo>
                    <a:lnTo>
                      <a:pt x="67" y="466"/>
                    </a:lnTo>
                    <a:lnTo>
                      <a:pt x="20" y="584"/>
                    </a:lnTo>
                    <a:lnTo>
                      <a:pt x="0" y="649"/>
                    </a:lnTo>
                    <a:lnTo>
                      <a:pt x="20" y="753"/>
                    </a:lnTo>
                    <a:lnTo>
                      <a:pt x="55" y="861"/>
                    </a:lnTo>
                    <a:lnTo>
                      <a:pt x="110" y="998"/>
                    </a:lnTo>
                    <a:lnTo>
                      <a:pt x="141" y="1111"/>
                    </a:lnTo>
                    <a:lnTo>
                      <a:pt x="218" y="1215"/>
                    </a:lnTo>
                    <a:lnTo>
                      <a:pt x="257" y="1233"/>
                    </a:lnTo>
                    <a:lnTo>
                      <a:pt x="279" y="1290"/>
                    </a:lnTo>
                    <a:lnTo>
                      <a:pt x="283" y="1465"/>
                    </a:lnTo>
                    <a:lnTo>
                      <a:pt x="957" y="1468"/>
                    </a:lnTo>
                    <a:close/>
                  </a:path>
                </a:pathLst>
              </a:custGeom>
              <a:solidFill>
                <a:srgbClr val="FFD7AF"/>
              </a:solidFill>
              <a:ln w="1651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61" name="Freeform 54"/>
              <p:cNvSpPr/>
              <p:nvPr/>
            </p:nvSpPr>
            <p:spPr bwMode="auto">
              <a:xfrm>
                <a:off x="2928" y="1144"/>
                <a:ext cx="79" cy="41"/>
              </a:xfrm>
              <a:custGeom>
                <a:avLst/>
                <a:gdLst>
                  <a:gd name="T0" fmla="*/ 0 w 538"/>
                  <a:gd name="T1" fmla="*/ 0 h 275"/>
                  <a:gd name="T2" fmla="*/ 234 w 538"/>
                  <a:gd name="T3" fmla="*/ 164 h 275"/>
                  <a:gd name="T4" fmla="*/ 445 w 538"/>
                  <a:gd name="T5" fmla="*/ 246 h 275"/>
                  <a:gd name="T6" fmla="*/ 538 w 538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8" h="275">
                    <a:moveTo>
                      <a:pt x="0" y="0"/>
                    </a:moveTo>
                    <a:lnTo>
                      <a:pt x="234" y="164"/>
                    </a:lnTo>
                    <a:lnTo>
                      <a:pt x="445" y="246"/>
                    </a:lnTo>
                    <a:lnTo>
                      <a:pt x="538" y="275"/>
                    </a:lnTo>
                  </a:path>
                </a:pathLst>
              </a:custGeom>
              <a:solidFill>
                <a:srgbClr val="FFD7AF"/>
              </a:solidFill>
              <a:ln w="158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62" name="Freeform 55"/>
              <p:cNvSpPr/>
              <p:nvPr/>
            </p:nvSpPr>
            <p:spPr bwMode="auto">
              <a:xfrm>
                <a:off x="2885" y="1141"/>
                <a:ext cx="86" cy="91"/>
              </a:xfrm>
              <a:custGeom>
                <a:avLst/>
                <a:gdLst>
                  <a:gd name="T0" fmla="*/ 0 w 601"/>
                  <a:gd name="T1" fmla="*/ 0 h 643"/>
                  <a:gd name="T2" fmla="*/ 337 w 601"/>
                  <a:gd name="T3" fmla="*/ 180 h 643"/>
                  <a:gd name="T4" fmla="*/ 413 w 601"/>
                  <a:gd name="T5" fmla="*/ 245 h 643"/>
                  <a:gd name="T6" fmla="*/ 510 w 601"/>
                  <a:gd name="T7" fmla="*/ 360 h 643"/>
                  <a:gd name="T8" fmla="*/ 551 w 601"/>
                  <a:gd name="T9" fmla="*/ 454 h 643"/>
                  <a:gd name="T10" fmla="*/ 573 w 601"/>
                  <a:gd name="T11" fmla="*/ 534 h 643"/>
                  <a:gd name="T12" fmla="*/ 601 w 601"/>
                  <a:gd name="T13" fmla="*/ 643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1" h="643">
                    <a:moveTo>
                      <a:pt x="0" y="0"/>
                    </a:moveTo>
                    <a:lnTo>
                      <a:pt x="337" y="180"/>
                    </a:lnTo>
                    <a:lnTo>
                      <a:pt x="413" y="245"/>
                    </a:lnTo>
                    <a:lnTo>
                      <a:pt x="510" y="360"/>
                    </a:lnTo>
                    <a:lnTo>
                      <a:pt x="551" y="454"/>
                    </a:lnTo>
                    <a:lnTo>
                      <a:pt x="573" y="534"/>
                    </a:lnTo>
                    <a:lnTo>
                      <a:pt x="601" y="643"/>
                    </a:lnTo>
                  </a:path>
                </a:pathLst>
              </a:custGeom>
              <a:solidFill>
                <a:srgbClr val="FFD7AF"/>
              </a:solidFill>
              <a:ln w="158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63" name="Freeform 56"/>
              <p:cNvSpPr/>
              <p:nvPr/>
            </p:nvSpPr>
            <p:spPr bwMode="auto">
              <a:xfrm>
                <a:off x="2916" y="1085"/>
                <a:ext cx="57" cy="87"/>
              </a:xfrm>
              <a:custGeom>
                <a:avLst/>
                <a:gdLst>
                  <a:gd name="T0" fmla="*/ 391 w 395"/>
                  <a:gd name="T1" fmla="*/ 139 h 623"/>
                  <a:gd name="T2" fmla="*/ 395 w 395"/>
                  <a:gd name="T3" fmla="*/ 98 h 623"/>
                  <a:gd name="T4" fmla="*/ 368 w 395"/>
                  <a:gd name="T5" fmla="*/ 42 h 623"/>
                  <a:gd name="T6" fmla="*/ 328 w 395"/>
                  <a:gd name="T7" fmla="*/ 15 h 623"/>
                  <a:gd name="T8" fmla="*/ 290 w 395"/>
                  <a:gd name="T9" fmla="*/ 0 h 623"/>
                  <a:gd name="T10" fmla="*/ 248 w 395"/>
                  <a:gd name="T11" fmla="*/ 1 h 623"/>
                  <a:gd name="T12" fmla="*/ 211 w 395"/>
                  <a:gd name="T13" fmla="*/ 10 h 623"/>
                  <a:gd name="T14" fmla="*/ 181 w 395"/>
                  <a:gd name="T15" fmla="*/ 28 h 623"/>
                  <a:gd name="T16" fmla="*/ 123 w 395"/>
                  <a:gd name="T17" fmla="*/ 167 h 623"/>
                  <a:gd name="T18" fmla="*/ 83 w 395"/>
                  <a:gd name="T19" fmla="*/ 298 h 623"/>
                  <a:gd name="T20" fmla="*/ 45 w 395"/>
                  <a:gd name="T21" fmla="*/ 401 h 623"/>
                  <a:gd name="T22" fmla="*/ 0 w 395"/>
                  <a:gd name="T23" fmla="*/ 512 h 623"/>
                  <a:gd name="T24" fmla="*/ 16 w 395"/>
                  <a:gd name="T25" fmla="*/ 581 h 623"/>
                  <a:gd name="T26" fmla="*/ 38 w 395"/>
                  <a:gd name="T27" fmla="*/ 604 h 623"/>
                  <a:gd name="T28" fmla="*/ 72 w 395"/>
                  <a:gd name="T29" fmla="*/ 623 h 623"/>
                  <a:gd name="T30" fmla="*/ 110 w 395"/>
                  <a:gd name="T31" fmla="*/ 618 h 623"/>
                  <a:gd name="T32" fmla="*/ 148 w 395"/>
                  <a:gd name="T33" fmla="*/ 602 h 623"/>
                  <a:gd name="T34" fmla="*/ 186 w 395"/>
                  <a:gd name="T35" fmla="*/ 540 h 623"/>
                  <a:gd name="T36" fmla="*/ 201 w 395"/>
                  <a:gd name="T37" fmla="*/ 453 h 623"/>
                  <a:gd name="T38" fmla="*/ 235 w 395"/>
                  <a:gd name="T39" fmla="*/ 398 h 623"/>
                  <a:gd name="T40" fmla="*/ 265 w 395"/>
                  <a:gd name="T41" fmla="*/ 332 h 623"/>
                  <a:gd name="T42" fmla="*/ 315 w 395"/>
                  <a:gd name="T43" fmla="*/ 267 h 623"/>
                  <a:gd name="T44" fmla="*/ 364 w 395"/>
                  <a:gd name="T45" fmla="*/ 183 h 623"/>
                  <a:gd name="T46" fmla="*/ 391 w 395"/>
                  <a:gd name="T47" fmla="*/ 139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5" h="623">
                    <a:moveTo>
                      <a:pt x="391" y="139"/>
                    </a:moveTo>
                    <a:lnTo>
                      <a:pt x="395" y="98"/>
                    </a:lnTo>
                    <a:lnTo>
                      <a:pt x="368" y="42"/>
                    </a:lnTo>
                    <a:lnTo>
                      <a:pt x="328" y="15"/>
                    </a:lnTo>
                    <a:lnTo>
                      <a:pt x="290" y="0"/>
                    </a:lnTo>
                    <a:lnTo>
                      <a:pt x="248" y="1"/>
                    </a:lnTo>
                    <a:lnTo>
                      <a:pt x="211" y="10"/>
                    </a:lnTo>
                    <a:lnTo>
                      <a:pt x="181" y="28"/>
                    </a:lnTo>
                    <a:lnTo>
                      <a:pt x="123" y="167"/>
                    </a:lnTo>
                    <a:lnTo>
                      <a:pt x="83" y="298"/>
                    </a:lnTo>
                    <a:lnTo>
                      <a:pt x="45" y="401"/>
                    </a:lnTo>
                    <a:lnTo>
                      <a:pt x="0" y="512"/>
                    </a:lnTo>
                    <a:lnTo>
                      <a:pt x="16" y="581"/>
                    </a:lnTo>
                    <a:lnTo>
                      <a:pt x="38" y="604"/>
                    </a:lnTo>
                    <a:lnTo>
                      <a:pt x="72" y="623"/>
                    </a:lnTo>
                    <a:lnTo>
                      <a:pt x="110" y="618"/>
                    </a:lnTo>
                    <a:lnTo>
                      <a:pt x="148" y="602"/>
                    </a:lnTo>
                    <a:lnTo>
                      <a:pt x="186" y="540"/>
                    </a:lnTo>
                    <a:lnTo>
                      <a:pt x="201" y="453"/>
                    </a:lnTo>
                    <a:lnTo>
                      <a:pt x="235" y="398"/>
                    </a:lnTo>
                    <a:lnTo>
                      <a:pt x="265" y="332"/>
                    </a:lnTo>
                    <a:lnTo>
                      <a:pt x="315" y="267"/>
                    </a:lnTo>
                    <a:lnTo>
                      <a:pt x="364" y="183"/>
                    </a:lnTo>
                    <a:lnTo>
                      <a:pt x="391" y="139"/>
                    </a:lnTo>
                    <a:close/>
                  </a:path>
                </a:pathLst>
              </a:custGeom>
              <a:solidFill>
                <a:srgbClr val="FFD7AF"/>
              </a:solidFill>
              <a:ln w="158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64" name="Freeform 57"/>
              <p:cNvSpPr/>
              <p:nvPr/>
            </p:nvSpPr>
            <p:spPr bwMode="auto">
              <a:xfrm>
                <a:off x="2920" y="1147"/>
                <a:ext cx="17" cy="22"/>
              </a:xfrm>
              <a:custGeom>
                <a:avLst/>
                <a:gdLst>
                  <a:gd name="T0" fmla="*/ 16 w 114"/>
                  <a:gd name="T1" fmla="*/ 18 h 148"/>
                  <a:gd name="T2" fmla="*/ 38 w 114"/>
                  <a:gd name="T3" fmla="*/ 0 h 148"/>
                  <a:gd name="T4" fmla="*/ 77 w 114"/>
                  <a:gd name="T5" fmla="*/ 4 h 148"/>
                  <a:gd name="T6" fmla="*/ 114 w 114"/>
                  <a:gd name="T7" fmla="*/ 22 h 148"/>
                  <a:gd name="T8" fmla="*/ 114 w 114"/>
                  <a:gd name="T9" fmla="*/ 77 h 148"/>
                  <a:gd name="T10" fmla="*/ 108 w 114"/>
                  <a:gd name="T11" fmla="*/ 107 h 148"/>
                  <a:gd name="T12" fmla="*/ 92 w 114"/>
                  <a:gd name="T13" fmla="*/ 139 h 148"/>
                  <a:gd name="T14" fmla="*/ 54 w 114"/>
                  <a:gd name="T15" fmla="*/ 148 h 148"/>
                  <a:gd name="T16" fmla="*/ 35 w 114"/>
                  <a:gd name="T17" fmla="*/ 146 h 148"/>
                  <a:gd name="T18" fmla="*/ 13 w 114"/>
                  <a:gd name="T19" fmla="*/ 124 h 148"/>
                  <a:gd name="T20" fmla="*/ 0 w 114"/>
                  <a:gd name="T21" fmla="*/ 98 h 148"/>
                  <a:gd name="T22" fmla="*/ 16 w 114"/>
                  <a:gd name="T23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48">
                    <a:moveTo>
                      <a:pt x="16" y="18"/>
                    </a:moveTo>
                    <a:lnTo>
                      <a:pt x="38" y="0"/>
                    </a:lnTo>
                    <a:lnTo>
                      <a:pt x="77" y="4"/>
                    </a:lnTo>
                    <a:lnTo>
                      <a:pt x="114" y="22"/>
                    </a:lnTo>
                    <a:lnTo>
                      <a:pt x="114" y="77"/>
                    </a:lnTo>
                    <a:lnTo>
                      <a:pt x="108" y="107"/>
                    </a:lnTo>
                    <a:lnTo>
                      <a:pt x="92" y="139"/>
                    </a:lnTo>
                    <a:lnTo>
                      <a:pt x="54" y="148"/>
                    </a:lnTo>
                    <a:lnTo>
                      <a:pt x="35" y="146"/>
                    </a:lnTo>
                    <a:lnTo>
                      <a:pt x="13" y="124"/>
                    </a:lnTo>
                    <a:lnTo>
                      <a:pt x="0" y="98"/>
                    </a:ln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FFD7AF"/>
              </a:solidFill>
              <a:ln w="158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65" name="Freeform 58"/>
              <p:cNvSpPr/>
              <p:nvPr/>
            </p:nvSpPr>
            <p:spPr bwMode="auto">
              <a:xfrm>
                <a:off x="2867" y="958"/>
                <a:ext cx="43" cy="154"/>
              </a:xfrm>
              <a:custGeom>
                <a:avLst/>
                <a:gdLst>
                  <a:gd name="T0" fmla="*/ 284 w 290"/>
                  <a:gd name="T1" fmla="*/ 1005 h 1090"/>
                  <a:gd name="T2" fmla="*/ 289 w 290"/>
                  <a:gd name="T3" fmla="*/ 947 h 1090"/>
                  <a:gd name="T4" fmla="*/ 290 w 290"/>
                  <a:gd name="T5" fmla="*/ 818 h 1090"/>
                  <a:gd name="T6" fmla="*/ 281 w 290"/>
                  <a:gd name="T7" fmla="*/ 691 h 1090"/>
                  <a:gd name="T8" fmla="*/ 275 w 290"/>
                  <a:gd name="T9" fmla="*/ 635 h 1090"/>
                  <a:gd name="T10" fmla="*/ 271 w 290"/>
                  <a:gd name="T11" fmla="*/ 594 h 1090"/>
                  <a:gd name="T12" fmla="*/ 271 w 290"/>
                  <a:gd name="T13" fmla="*/ 505 h 1090"/>
                  <a:gd name="T14" fmla="*/ 276 w 290"/>
                  <a:gd name="T15" fmla="*/ 406 h 1090"/>
                  <a:gd name="T16" fmla="*/ 275 w 290"/>
                  <a:gd name="T17" fmla="*/ 332 h 1090"/>
                  <a:gd name="T18" fmla="*/ 273 w 290"/>
                  <a:gd name="T19" fmla="*/ 276 h 1090"/>
                  <a:gd name="T20" fmla="*/ 262 w 290"/>
                  <a:gd name="T21" fmla="*/ 166 h 1090"/>
                  <a:gd name="T22" fmla="*/ 253 w 290"/>
                  <a:gd name="T23" fmla="*/ 88 h 1090"/>
                  <a:gd name="T24" fmla="*/ 236 w 290"/>
                  <a:gd name="T25" fmla="*/ 24 h 1090"/>
                  <a:gd name="T26" fmla="*/ 214 w 290"/>
                  <a:gd name="T27" fmla="*/ 3 h 1090"/>
                  <a:gd name="T28" fmla="*/ 186 w 290"/>
                  <a:gd name="T29" fmla="*/ 1 h 1090"/>
                  <a:gd name="T30" fmla="*/ 156 w 290"/>
                  <a:gd name="T31" fmla="*/ 0 h 1090"/>
                  <a:gd name="T32" fmla="*/ 121 w 290"/>
                  <a:gd name="T33" fmla="*/ 14 h 1090"/>
                  <a:gd name="T34" fmla="*/ 92 w 290"/>
                  <a:gd name="T35" fmla="*/ 70 h 1090"/>
                  <a:gd name="T36" fmla="*/ 85 w 290"/>
                  <a:gd name="T37" fmla="*/ 160 h 1090"/>
                  <a:gd name="T38" fmla="*/ 82 w 290"/>
                  <a:gd name="T39" fmla="*/ 264 h 1090"/>
                  <a:gd name="T40" fmla="*/ 76 w 290"/>
                  <a:gd name="T41" fmla="*/ 332 h 1090"/>
                  <a:gd name="T42" fmla="*/ 67 w 290"/>
                  <a:gd name="T43" fmla="*/ 402 h 1090"/>
                  <a:gd name="T44" fmla="*/ 68 w 290"/>
                  <a:gd name="T45" fmla="*/ 485 h 1090"/>
                  <a:gd name="T46" fmla="*/ 64 w 290"/>
                  <a:gd name="T47" fmla="*/ 580 h 1090"/>
                  <a:gd name="T48" fmla="*/ 51 w 290"/>
                  <a:gd name="T49" fmla="*/ 651 h 1090"/>
                  <a:gd name="T50" fmla="*/ 37 w 290"/>
                  <a:gd name="T51" fmla="*/ 765 h 1090"/>
                  <a:gd name="T52" fmla="*/ 19 w 290"/>
                  <a:gd name="T53" fmla="*/ 885 h 1090"/>
                  <a:gd name="T54" fmla="*/ 3 w 290"/>
                  <a:gd name="T55" fmla="*/ 986 h 1090"/>
                  <a:gd name="T56" fmla="*/ 0 w 290"/>
                  <a:gd name="T57" fmla="*/ 1090 h 1090"/>
                  <a:gd name="T58" fmla="*/ 266 w 290"/>
                  <a:gd name="T59" fmla="*/ 1085 h 1090"/>
                  <a:gd name="T60" fmla="*/ 284 w 290"/>
                  <a:gd name="T61" fmla="*/ 100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090">
                    <a:moveTo>
                      <a:pt x="284" y="1005"/>
                    </a:moveTo>
                    <a:lnTo>
                      <a:pt x="289" y="947"/>
                    </a:lnTo>
                    <a:lnTo>
                      <a:pt x="290" y="818"/>
                    </a:lnTo>
                    <a:lnTo>
                      <a:pt x="281" y="691"/>
                    </a:lnTo>
                    <a:lnTo>
                      <a:pt x="275" y="635"/>
                    </a:lnTo>
                    <a:lnTo>
                      <a:pt x="271" y="594"/>
                    </a:lnTo>
                    <a:lnTo>
                      <a:pt x="271" y="505"/>
                    </a:lnTo>
                    <a:lnTo>
                      <a:pt x="276" y="406"/>
                    </a:lnTo>
                    <a:lnTo>
                      <a:pt x="275" y="332"/>
                    </a:lnTo>
                    <a:lnTo>
                      <a:pt x="273" y="276"/>
                    </a:lnTo>
                    <a:lnTo>
                      <a:pt x="262" y="166"/>
                    </a:lnTo>
                    <a:lnTo>
                      <a:pt x="253" y="88"/>
                    </a:lnTo>
                    <a:lnTo>
                      <a:pt x="236" y="24"/>
                    </a:lnTo>
                    <a:lnTo>
                      <a:pt x="214" y="3"/>
                    </a:lnTo>
                    <a:lnTo>
                      <a:pt x="186" y="1"/>
                    </a:lnTo>
                    <a:lnTo>
                      <a:pt x="156" y="0"/>
                    </a:lnTo>
                    <a:lnTo>
                      <a:pt x="121" y="14"/>
                    </a:lnTo>
                    <a:lnTo>
                      <a:pt x="92" y="70"/>
                    </a:lnTo>
                    <a:lnTo>
                      <a:pt x="85" y="160"/>
                    </a:lnTo>
                    <a:lnTo>
                      <a:pt x="82" y="264"/>
                    </a:lnTo>
                    <a:lnTo>
                      <a:pt x="76" y="332"/>
                    </a:lnTo>
                    <a:lnTo>
                      <a:pt x="67" y="402"/>
                    </a:lnTo>
                    <a:lnTo>
                      <a:pt x="68" y="485"/>
                    </a:lnTo>
                    <a:lnTo>
                      <a:pt x="64" y="580"/>
                    </a:lnTo>
                    <a:lnTo>
                      <a:pt x="51" y="651"/>
                    </a:lnTo>
                    <a:lnTo>
                      <a:pt x="37" y="765"/>
                    </a:lnTo>
                    <a:lnTo>
                      <a:pt x="19" y="885"/>
                    </a:lnTo>
                    <a:lnTo>
                      <a:pt x="3" y="986"/>
                    </a:lnTo>
                    <a:lnTo>
                      <a:pt x="0" y="1090"/>
                    </a:lnTo>
                    <a:lnTo>
                      <a:pt x="266" y="1085"/>
                    </a:lnTo>
                    <a:lnTo>
                      <a:pt x="284" y="1005"/>
                    </a:lnTo>
                    <a:close/>
                  </a:path>
                </a:pathLst>
              </a:custGeom>
              <a:solidFill>
                <a:srgbClr val="FFD7AF"/>
              </a:solidFill>
              <a:ln w="1651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66" name="Freeform 59"/>
              <p:cNvSpPr/>
              <p:nvPr/>
            </p:nvSpPr>
            <p:spPr bwMode="auto">
              <a:xfrm>
                <a:off x="2967" y="1156"/>
                <a:ext cx="32" cy="4"/>
              </a:xfrm>
              <a:custGeom>
                <a:avLst/>
                <a:gdLst>
                  <a:gd name="T0" fmla="*/ 221 w 221"/>
                  <a:gd name="T1" fmla="*/ 14 h 28"/>
                  <a:gd name="T2" fmla="*/ 156 w 221"/>
                  <a:gd name="T3" fmla="*/ 24 h 28"/>
                  <a:gd name="T4" fmla="*/ 104 w 221"/>
                  <a:gd name="T5" fmla="*/ 28 h 28"/>
                  <a:gd name="T6" fmla="*/ 35 w 221"/>
                  <a:gd name="T7" fmla="*/ 14 h 28"/>
                  <a:gd name="T8" fmla="*/ 0 w 22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28">
                    <a:moveTo>
                      <a:pt x="221" y="14"/>
                    </a:moveTo>
                    <a:lnTo>
                      <a:pt x="156" y="24"/>
                    </a:lnTo>
                    <a:lnTo>
                      <a:pt x="104" y="28"/>
                    </a:lnTo>
                    <a:lnTo>
                      <a:pt x="35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D7AF"/>
              </a:solidFill>
              <a:ln w="158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67" name="Freeform 60"/>
              <p:cNvSpPr/>
              <p:nvPr/>
            </p:nvSpPr>
            <p:spPr bwMode="auto">
              <a:xfrm>
                <a:off x="2867" y="1260"/>
                <a:ext cx="25" cy="3"/>
              </a:xfrm>
              <a:custGeom>
                <a:avLst/>
                <a:gdLst>
                  <a:gd name="T0" fmla="*/ 0 w 181"/>
                  <a:gd name="T1" fmla="*/ 0 h 14"/>
                  <a:gd name="T2" fmla="*/ 70 w 181"/>
                  <a:gd name="T3" fmla="*/ 14 h 14"/>
                  <a:gd name="T4" fmla="*/ 146 w 181"/>
                  <a:gd name="T5" fmla="*/ 14 h 14"/>
                  <a:gd name="T6" fmla="*/ 181 w 181"/>
                  <a:gd name="T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" h="14">
                    <a:moveTo>
                      <a:pt x="0" y="0"/>
                    </a:moveTo>
                    <a:lnTo>
                      <a:pt x="70" y="14"/>
                    </a:lnTo>
                    <a:lnTo>
                      <a:pt x="146" y="14"/>
                    </a:lnTo>
                    <a:lnTo>
                      <a:pt x="181" y="7"/>
                    </a:lnTo>
                  </a:path>
                </a:pathLst>
              </a:custGeom>
              <a:solidFill>
                <a:srgbClr val="FFD7AF"/>
              </a:solidFill>
              <a:ln w="158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68" name="Freeform 61"/>
              <p:cNvSpPr/>
              <p:nvPr/>
            </p:nvSpPr>
            <p:spPr bwMode="auto">
              <a:xfrm>
                <a:off x="2928" y="1104"/>
                <a:ext cx="53" cy="71"/>
              </a:xfrm>
              <a:custGeom>
                <a:avLst/>
                <a:gdLst>
                  <a:gd name="T0" fmla="*/ 370 w 370"/>
                  <a:gd name="T1" fmla="*/ 97 h 501"/>
                  <a:gd name="T2" fmla="*/ 362 w 370"/>
                  <a:gd name="T3" fmla="*/ 159 h 501"/>
                  <a:gd name="T4" fmla="*/ 331 w 370"/>
                  <a:gd name="T5" fmla="*/ 214 h 501"/>
                  <a:gd name="T6" fmla="*/ 276 w 370"/>
                  <a:gd name="T7" fmla="*/ 266 h 501"/>
                  <a:gd name="T8" fmla="*/ 239 w 370"/>
                  <a:gd name="T9" fmla="*/ 279 h 501"/>
                  <a:gd name="T10" fmla="*/ 209 w 370"/>
                  <a:gd name="T11" fmla="*/ 294 h 501"/>
                  <a:gd name="T12" fmla="*/ 191 w 370"/>
                  <a:gd name="T13" fmla="*/ 344 h 501"/>
                  <a:gd name="T14" fmla="*/ 163 w 370"/>
                  <a:gd name="T15" fmla="*/ 414 h 501"/>
                  <a:gd name="T16" fmla="*/ 132 w 370"/>
                  <a:gd name="T17" fmla="*/ 480 h 501"/>
                  <a:gd name="T18" fmla="*/ 97 w 370"/>
                  <a:gd name="T19" fmla="*/ 501 h 501"/>
                  <a:gd name="T20" fmla="*/ 46 w 370"/>
                  <a:gd name="T21" fmla="*/ 501 h 501"/>
                  <a:gd name="T22" fmla="*/ 14 w 370"/>
                  <a:gd name="T23" fmla="*/ 486 h 501"/>
                  <a:gd name="T24" fmla="*/ 0 w 370"/>
                  <a:gd name="T25" fmla="*/ 446 h 501"/>
                  <a:gd name="T26" fmla="*/ 3 w 370"/>
                  <a:gd name="T27" fmla="*/ 401 h 501"/>
                  <a:gd name="T28" fmla="*/ 19 w 370"/>
                  <a:gd name="T29" fmla="*/ 318 h 501"/>
                  <a:gd name="T30" fmla="*/ 52 w 370"/>
                  <a:gd name="T31" fmla="*/ 251 h 501"/>
                  <a:gd name="T32" fmla="*/ 90 w 370"/>
                  <a:gd name="T33" fmla="*/ 193 h 501"/>
                  <a:gd name="T34" fmla="*/ 160 w 370"/>
                  <a:gd name="T35" fmla="*/ 69 h 501"/>
                  <a:gd name="T36" fmla="*/ 207 w 370"/>
                  <a:gd name="T37" fmla="*/ 14 h 501"/>
                  <a:gd name="T38" fmla="*/ 269 w 370"/>
                  <a:gd name="T39" fmla="*/ 0 h 501"/>
                  <a:gd name="T40" fmla="*/ 305 w 370"/>
                  <a:gd name="T41" fmla="*/ 9 h 501"/>
                  <a:gd name="T42" fmla="*/ 331 w 370"/>
                  <a:gd name="T43" fmla="*/ 28 h 501"/>
                  <a:gd name="T44" fmla="*/ 357 w 370"/>
                  <a:gd name="T45" fmla="*/ 61 h 501"/>
                  <a:gd name="T46" fmla="*/ 370 w 370"/>
                  <a:gd name="T47" fmla="*/ 9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0" h="501">
                    <a:moveTo>
                      <a:pt x="370" y="97"/>
                    </a:moveTo>
                    <a:lnTo>
                      <a:pt x="362" y="159"/>
                    </a:lnTo>
                    <a:lnTo>
                      <a:pt x="331" y="214"/>
                    </a:lnTo>
                    <a:lnTo>
                      <a:pt x="276" y="266"/>
                    </a:lnTo>
                    <a:lnTo>
                      <a:pt x="239" y="279"/>
                    </a:lnTo>
                    <a:lnTo>
                      <a:pt x="209" y="294"/>
                    </a:lnTo>
                    <a:lnTo>
                      <a:pt x="191" y="344"/>
                    </a:lnTo>
                    <a:lnTo>
                      <a:pt x="163" y="414"/>
                    </a:lnTo>
                    <a:lnTo>
                      <a:pt x="132" y="480"/>
                    </a:lnTo>
                    <a:lnTo>
                      <a:pt x="97" y="501"/>
                    </a:lnTo>
                    <a:lnTo>
                      <a:pt x="46" y="501"/>
                    </a:lnTo>
                    <a:lnTo>
                      <a:pt x="14" y="486"/>
                    </a:lnTo>
                    <a:lnTo>
                      <a:pt x="0" y="446"/>
                    </a:lnTo>
                    <a:lnTo>
                      <a:pt x="3" y="401"/>
                    </a:lnTo>
                    <a:lnTo>
                      <a:pt x="19" y="318"/>
                    </a:lnTo>
                    <a:lnTo>
                      <a:pt x="52" y="251"/>
                    </a:lnTo>
                    <a:lnTo>
                      <a:pt x="90" y="193"/>
                    </a:lnTo>
                    <a:lnTo>
                      <a:pt x="160" y="69"/>
                    </a:lnTo>
                    <a:lnTo>
                      <a:pt x="207" y="14"/>
                    </a:lnTo>
                    <a:lnTo>
                      <a:pt x="269" y="0"/>
                    </a:lnTo>
                    <a:lnTo>
                      <a:pt x="305" y="9"/>
                    </a:lnTo>
                    <a:lnTo>
                      <a:pt x="331" y="28"/>
                    </a:lnTo>
                    <a:lnTo>
                      <a:pt x="357" y="61"/>
                    </a:lnTo>
                    <a:lnTo>
                      <a:pt x="370" y="97"/>
                    </a:lnTo>
                    <a:close/>
                  </a:path>
                </a:pathLst>
              </a:custGeom>
              <a:solidFill>
                <a:srgbClr val="FFD7AF"/>
              </a:solidFill>
              <a:ln w="1651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69" name="Freeform 62"/>
              <p:cNvSpPr/>
              <p:nvPr/>
            </p:nvSpPr>
            <p:spPr bwMode="auto">
              <a:xfrm>
                <a:off x="2942" y="1161"/>
                <a:ext cx="14" cy="15"/>
              </a:xfrm>
              <a:custGeom>
                <a:avLst/>
                <a:gdLst>
                  <a:gd name="T0" fmla="*/ 17 w 98"/>
                  <a:gd name="T1" fmla="*/ 0 h 114"/>
                  <a:gd name="T2" fmla="*/ 57 w 98"/>
                  <a:gd name="T3" fmla="*/ 0 h 114"/>
                  <a:gd name="T4" fmla="*/ 96 w 98"/>
                  <a:gd name="T5" fmla="*/ 14 h 114"/>
                  <a:gd name="T6" fmla="*/ 98 w 98"/>
                  <a:gd name="T7" fmla="*/ 59 h 114"/>
                  <a:gd name="T8" fmla="*/ 86 w 98"/>
                  <a:gd name="T9" fmla="*/ 92 h 114"/>
                  <a:gd name="T10" fmla="*/ 48 w 98"/>
                  <a:gd name="T11" fmla="*/ 114 h 114"/>
                  <a:gd name="T12" fmla="*/ 21 w 98"/>
                  <a:gd name="T13" fmla="*/ 102 h 114"/>
                  <a:gd name="T14" fmla="*/ 11 w 98"/>
                  <a:gd name="T15" fmla="*/ 83 h 114"/>
                  <a:gd name="T16" fmla="*/ 0 w 98"/>
                  <a:gd name="T17" fmla="*/ 54 h 114"/>
                  <a:gd name="T18" fmla="*/ 4 w 98"/>
                  <a:gd name="T19" fmla="*/ 16 h 114"/>
                  <a:gd name="T20" fmla="*/ 17 w 98"/>
                  <a:gd name="T2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14">
                    <a:moveTo>
                      <a:pt x="17" y="0"/>
                    </a:moveTo>
                    <a:lnTo>
                      <a:pt x="57" y="0"/>
                    </a:lnTo>
                    <a:lnTo>
                      <a:pt x="96" y="14"/>
                    </a:lnTo>
                    <a:lnTo>
                      <a:pt x="98" y="59"/>
                    </a:lnTo>
                    <a:lnTo>
                      <a:pt x="86" y="92"/>
                    </a:lnTo>
                    <a:lnTo>
                      <a:pt x="48" y="114"/>
                    </a:lnTo>
                    <a:lnTo>
                      <a:pt x="21" y="102"/>
                    </a:lnTo>
                    <a:lnTo>
                      <a:pt x="11" y="83"/>
                    </a:lnTo>
                    <a:lnTo>
                      <a:pt x="0" y="54"/>
                    </a:lnTo>
                    <a:lnTo>
                      <a:pt x="4" y="1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D7AF"/>
              </a:solidFill>
              <a:ln w="158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70" name="Freeform 63"/>
              <p:cNvSpPr/>
              <p:nvPr/>
            </p:nvSpPr>
            <p:spPr bwMode="auto">
              <a:xfrm>
                <a:off x="2902" y="1082"/>
                <a:ext cx="44" cy="90"/>
              </a:xfrm>
              <a:custGeom>
                <a:avLst/>
                <a:gdLst>
                  <a:gd name="T0" fmla="*/ 317 w 317"/>
                  <a:gd name="T1" fmla="*/ 90 h 626"/>
                  <a:gd name="T2" fmla="*/ 303 w 317"/>
                  <a:gd name="T3" fmla="*/ 48 h 626"/>
                  <a:gd name="T4" fmla="*/ 280 w 317"/>
                  <a:gd name="T5" fmla="*/ 18 h 626"/>
                  <a:gd name="T6" fmla="*/ 245 w 317"/>
                  <a:gd name="T7" fmla="*/ 7 h 626"/>
                  <a:gd name="T8" fmla="*/ 200 w 317"/>
                  <a:gd name="T9" fmla="*/ 0 h 626"/>
                  <a:gd name="T10" fmla="*/ 138 w 317"/>
                  <a:gd name="T11" fmla="*/ 21 h 626"/>
                  <a:gd name="T12" fmla="*/ 92 w 317"/>
                  <a:gd name="T13" fmla="*/ 49 h 626"/>
                  <a:gd name="T14" fmla="*/ 53 w 317"/>
                  <a:gd name="T15" fmla="*/ 118 h 626"/>
                  <a:gd name="T16" fmla="*/ 30 w 317"/>
                  <a:gd name="T17" fmla="*/ 277 h 626"/>
                  <a:gd name="T18" fmla="*/ 3 w 317"/>
                  <a:gd name="T19" fmla="*/ 394 h 626"/>
                  <a:gd name="T20" fmla="*/ 0 w 317"/>
                  <a:gd name="T21" fmla="*/ 512 h 626"/>
                  <a:gd name="T22" fmla="*/ 8 w 317"/>
                  <a:gd name="T23" fmla="*/ 567 h 626"/>
                  <a:gd name="T24" fmla="*/ 33 w 317"/>
                  <a:gd name="T25" fmla="*/ 608 h 626"/>
                  <a:gd name="T26" fmla="*/ 91 w 317"/>
                  <a:gd name="T27" fmla="*/ 626 h 626"/>
                  <a:gd name="T28" fmla="*/ 145 w 317"/>
                  <a:gd name="T29" fmla="*/ 601 h 626"/>
                  <a:gd name="T30" fmla="*/ 173 w 317"/>
                  <a:gd name="T31" fmla="*/ 539 h 626"/>
                  <a:gd name="T32" fmla="*/ 193 w 317"/>
                  <a:gd name="T33" fmla="*/ 436 h 626"/>
                  <a:gd name="T34" fmla="*/ 221 w 317"/>
                  <a:gd name="T35" fmla="*/ 341 h 626"/>
                  <a:gd name="T36" fmla="*/ 267 w 317"/>
                  <a:gd name="T37" fmla="*/ 253 h 626"/>
                  <a:gd name="T38" fmla="*/ 300 w 317"/>
                  <a:gd name="T39" fmla="*/ 155 h 626"/>
                  <a:gd name="T40" fmla="*/ 317 w 317"/>
                  <a:gd name="T41" fmla="*/ 9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7" h="626">
                    <a:moveTo>
                      <a:pt x="317" y="90"/>
                    </a:moveTo>
                    <a:lnTo>
                      <a:pt x="303" y="48"/>
                    </a:lnTo>
                    <a:lnTo>
                      <a:pt x="280" y="18"/>
                    </a:lnTo>
                    <a:lnTo>
                      <a:pt x="245" y="7"/>
                    </a:lnTo>
                    <a:lnTo>
                      <a:pt x="200" y="0"/>
                    </a:lnTo>
                    <a:lnTo>
                      <a:pt x="138" y="21"/>
                    </a:lnTo>
                    <a:lnTo>
                      <a:pt x="92" y="49"/>
                    </a:lnTo>
                    <a:lnTo>
                      <a:pt x="53" y="118"/>
                    </a:lnTo>
                    <a:lnTo>
                      <a:pt x="30" y="277"/>
                    </a:lnTo>
                    <a:lnTo>
                      <a:pt x="3" y="394"/>
                    </a:lnTo>
                    <a:lnTo>
                      <a:pt x="0" y="512"/>
                    </a:lnTo>
                    <a:lnTo>
                      <a:pt x="8" y="567"/>
                    </a:lnTo>
                    <a:lnTo>
                      <a:pt x="33" y="608"/>
                    </a:lnTo>
                    <a:lnTo>
                      <a:pt x="91" y="626"/>
                    </a:lnTo>
                    <a:lnTo>
                      <a:pt x="145" y="601"/>
                    </a:lnTo>
                    <a:lnTo>
                      <a:pt x="173" y="539"/>
                    </a:lnTo>
                    <a:lnTo>
                      <a:pt x="193" y="436"/>
                    </a:lnTo>
                    <a:lnTo>
                      <a:pt x="221" y="341"/>
                    </a:lnTo>
                    <a:lnTo>
                      <a:pt x="267" y="253"/>
                    </a:lnTo>
                    <a:lnTo>
                      <a:pt x="300" y="155"/>
                    </a:lnTo>
                    <a:lnTo>
                      <a:pt x="317" y="90"/>
                    </a:lnTo>
                    <a:close/>
                  </a:path>
                </a:pathLst>
              </a:custGeom>
              <a:solidFill>
                <a:srgbClr val="FFD7AF"/>
              </a:solidFill>
              <a:ln w="1651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71" name="Freeform 64"/>
              <p:cNvSpPr/>
              <p:nvPr/>
            </p:nvSpPr>
            <p:spPr bwMode="auto">
              <a:xfrm>
                <a:off x="2904" y="1147"/>
                <a:ext cx="19" cy="21"/>
              </a:xfrm>
              <a:custGeom>
                <a:avLst/>
                <a:gdLst>
                  <a:gd name="T0" fmla="*/ 131 w 132"/>
                  <a:gd name="T1" fmla="*/ 24 h 152"/>
                  <a:gd name="T2" fmla="*/ 132 w 132"/>
                  <a:gd name="T3" fmla="*/ 80 h 152"/>
                  <a:gd name="T4" fmla="*/ 113 w 132"/>
                  <a:gd name="T5" fmla="*/ 137 h 152"/>
                  <a:gd name="T6" fmla="*/ 78 w 132"/>
                  <a:gd name="T7" fmla="*/ 152 h 152"/>
                  <a:gd name="T8" fmla="*/ 26 w 132"/>
                  <a:gd name="T9" fmla="*/ 137 h 152"/>
                  <a:gd name="T10" fmla="*/ 10 w 132"/>
                  <a:gd name="T11" fmla="*/ 111 h 152"/>
                  <a:gd name="T12" fmla="*/ 2 w 132"/>
                  <a:gd name="T13" fmla="*/ 81 h 152"/>
                  <a:gd name="T14" fmla="*/ 0 w 132"/>
                  <a:gd name="T15" fmla="*/ 39 h 152"/>
                  <a:gd name="T16" fmla="*/ 22 w 132"/>
                  <a:gd name="T17" fmla="*/ 10 h 152"/>
                  <a:gd name="T18" fmla="*/ 92 w 132"/>
                  <a:gd name="T19" fmla="*/ 0 h 152"/>
                  <a:gd name="T20" fmla="*/ 131 w 132"/>
                  <a:gd name="T21" fmla="*/ 2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152">
                    <a:moveTo>
                      <a:pt x="131" y="24"/>
                    </a:moveTo>
                    <a:lnTo>
                      <a:pt x="132" y="80"/>
                    </a:lnTo>
                    <a:lnTo>
                      <a:pt x="113" y="137"/>
                    </a:lnTo>
                    <a:lnTo>
                      <a:pt x="78" y="152"/>
                    </a:lnTo>
                    <a:lnTo>
                      <a:pt x="26" y="137"/>
                    </a:lnTo>
                    <a:lnTo>
                      <a:pt x="10" y="111"/>
                    </a:lnTo>
                    <a:lnTo>
                      <a:pt x="2" y="81"/>
                    </a:lnTo>
                    <a:lnTo>
                      <a:pt x="0" y="39"/>
                    </a:lnTo>
                    <a:lnTo>
                      <a:pt x="22" y="10"/>
                    </a:lnTo>
                    <a:lnTo>
                      <a:pt x="92" y="0"/>
                    </a:lnTo>
                    <a:lnTo>
                      <a:pt x="131" y="24"/>
                    </a:lnTo>
                    <a:close/>
                  </a:path>
                </a:pathLst>
              </a:custGeom>
              <a:solidFill>
                <a:srgbClr val="FFD7AF"/>
              </a:solidFill>
              <a:ln w="158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72" name="Freeform 65"/>
              <p:cNvSpPr/>
              <p:nvPr/>
            </p:nvSpPr>
            <p:spPr bwMode="auto">
              <a:xfrm>
                <a:off x="2833" y="1088"/>
                <a:ext cx="83" cy="134"/>
              </a:xfrm>
              <a:custGeom>
                <a:avLst/>
                <a:gdLst>
                  <a:gd name="T0" fmla="*/ 242 w 578"/>
                  <a:gd name="T1" fmla="*/ 117 h 941"/>
                  <a:gd name="T2" fmla="*/ 326 w 578"/>
                  <a:gd name="T3" fmla="*/ 97 h 941"/>
                  <a:gd name="T4" fmla="*/ 381 w 578"/>
                  <a:gd name="T5" fmla="*/ 62 h 941"/>
                  <a:gd name="T6" fmla="*/ 450 w 578"/>
                  <a:gd name="T7" fmla="*/ 21 h 941"/>
                  <a:gd name="T8" fmla="*/ 526 w 578"/>
                  <a:gd name="T9" fmla="*/ 0 h 941"/>
                  <a:gd name="T10" fmla="*/ 554 w 578"/>
                  <a:gd name="T11" fmla="*/ 10 h 941"/>
                  <a:gd name="T12" fmla="*/ 574 w 578"/>
                  <a:gd name="T13" fmla="*/ 33 h 941"/>
                  <a:gd name="T14" fmla="*/ 578 w 578"/>
                  <a:gd name="T15" fmla="*/ 71 h 941"/>
                  <a:gd name="T16" fmla="*/ 567 w 578"/>
                  <a:gd name="T17" fmla="*/ 117 h 941"/>
                  <a:gd name="T18" fmla="*/ 557 w 578"/>
                  <a:gd name="T19" fmla="*/ 158 h 941"/>
                  <a:gd name="T20" fmla="*/ 526 w 578"/>
                  <a:gd name="T21" fmla="*/ 207 h 941"/>
                  <a:gd name="T22" fmla="*/ 454 w 578"/>
                  <a:gd name="T23" fmla="*/ 276 h 941"/>
                  <a:gd name="T24" fmla="*/ 402 w 578"/>
                  <a:gd name="T25" fmla="*/ 311 h 941"/>
                  <a:gd name="T26" fmla="*/ 360 w 578"/>
                  <a:gd name="T27" fmla="*/ 331 h 941"/>
                  <a:gd name="T28" fmla="*/ 367 w 578"/>
                  <a:gd name="T29" fmla="*/ 407 h 941"/>
                  <a:gd name="T30" fmla="*/ 374 w 578"/>
                  <a:gd name="T31" fmla="*/ 477 h 941"/>
                  <a:gd name="T32" fmla="*/ 367 w 578"/>
                  <a:gd name="T33" fmla="*/ 580 h 941"/>
                  <a:gd name="T34" fmla="*/ 353 w 578"/>
                  <a:gd name="T35" fmla="*/ 642 h 941"/>
                  <a:gd name="T36" fmla="*/ 347 w 578"/>
                  <a:gd name="T37" fmla="*/ 705 h 941"/>
                  <a:gd name="T38" fmla="*/ 315 w 578"/>
                  <a:gd name="T39" fmla="*/ 769 h 941"/>
                  <a:gd name="T40" fmla="*/ 287 w 578"/>
                  <a:gd name="T41" fmla="*/ 815 h 941"/>
                  <a:gd name="T42" fmla="*/ 235 w 578"/>
                  <a:gd name="T43" fmla="*/ 859 h 941"/>
                  <a:gd name="T44" fmla="*/ 187 w 578"/>
                  <a:gd name="T45" fmla="*/ 899 h 941"/>
                  <a:gd name="T46" fmla="*/ 135 w 578"/>
                  <a:gd name="T47" fmla="*/ 926 h 941"/>
                  <a:gd name="T48" fmla="*/ 97 w 578"/>
                  <a:gd name="T49" fmla="*/ 941 h 941"/>
                  <a:gd name="T50" fmla="*/ 62 w 578"/>
                  <a:gd name="T51" fmla="*/ 865 h 941"/>
                  <a:gd name="T52" fmla="*/ 42 w 578"/>
                  <a:gd name="T53" fmla="*/ 787 h 941"/>
                  <a:gd name="T54" fmla="*/ 7 w 578"/>
                  <a:gd name="T55" fmla="*/ 670 h 941"/>
                  <a:gd name="T56" fmla="*/ 0 w 578"/>
                  <a:gd name="T57" fmla="*/ 615 h 941"/>
                  <a:gd name="T58" fmla="*/ 28 w 578"/>
                  <a:gd name="T59" fmla="*/ 525 h 941"/>
                  <a:gd name="T60" fmla="*/ 55 w 578"/>
                  <a:gd name="T61" fmla="*/ 401 h 941"/>
                  <a:gd name="T62" fmla="*/ 90 w 578"/>
                  <a:gd name="T63" fmla="*/ 242 h 941"/>
                  <a:gd name="T64" fmla="*/ 124 w 578"/>
                  <a:gd name="T65" fmla="*/ 166 h 941"/>
                  <a:gd name="T66" fmla="*/ 187 w 578"/>
                  <a:gd name="T67" fmla="*/ 131 h 941"/>
                  <a:gd name="T68" fmla="*/ 242 w 578"/>
                  <a:gd name="T69" fmla="*/ 11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8" h="941">
                    <a:moveTo>
                      <a:pt x="242" y="117"/>
                    </a:moveTo>
                    <a:lnTo>
                      <a:pt x="326" y="97"/>
                    </a:lnTo>
                    <a:lnTo>
                      <a:pt x="381" y="62"/>
                    </a:lnTo>
                    <a:lnTo>
                      <a:pt x="450" y="21"/>
                    </a:lnTo>
                    <a:lnTo>
                      <a:pt x="526" y="0"/>
                    </a:lnTo>
                    <a:lnTo>
                      <a:pt x="554" y="10"/>
                    </a:lnTo>
                    <a:lnTo>
                      <a:pt x="574" y="33"/>
                    </a:lnTo>
                    <a:lnTo>
                      <a:pt x="578" y="71"/>
                    </a:lnTo>
                    <a:lnTo>
                      <a:pt x="567" y="117"/>
                    </a:lnTo>
                    <a:lnTo>
                      <a:pt x="557" y="158"/>
                    </a:lnTo>
                    <a:lnTo>
                      <a:pt x="526" y="207"/>
                    </a:lnTo>
                    <a:lnTo>
                      <a:pt x="454" y="276"/>
                    </a:lnTo>
                    <a:lnTo>
                      <a:pt x="402" y="311"/>
                    </a:lnTo>
                    <a:lnTo>
                      <a:pt x="360" y="331"/>
                    </a:lnTo>
                    <a:lnTo>
                      <a:pt x="367" y="407"/>
                    </a:lnTo>
                    <a:lnTo>
                      <a:pt x="374" y="477"/>
                    </a:lnTo>
                    <a:lnTo>
                      <a:pt x="367" y="580"/>
                    </a:lnTo>
                    <a:lnTo>
                      <a:pt x="353" y="642"/>
                    </a:lnTo>
                    <a:lnTo>
                      <a:pt x="347" y="705"/>
                    </a:lnTo>
                    <a:lnTo>
                      <a:pt x="315" y="769"/>
                    </a:lnTo>
                    <a:lnTo>
                      <a:pt x="287" y="815"/>
                    </a:lnTo>
                    <a:lnTo>
                      <a:pt x="235" y="859"/>
                    </a:lnTo>
                    <a:lnTo>
                      <a:pt x="187" y="899"/>
                    </a:lnTo>
                    <a:lnTo>
                      <a:pt x="135" y="926"/>
                    </a:lnTo>
                    <a:lnTo>
                      <a:pt x="97" y="941"/>
                    </a:lnTo>
                    <a:lnTo>
                      <a:pt x="62" y="865"/>
                    </a:lnTo>
                    <a:lnTo>
                      <a:pt x="42" y="787"/>
                    </a:lnTo>
                    <a:lnTo>
                      <a:pt x="7" y="670"/>
                    </a:lnTo>
                    <a:lnTo>
                      <a:pt x="0" y="615"/>
                    </a:lnTo>
                    <a:lnTo>
                      <a:pt x="28" y="525"/>
                    </a:lnTo>
                    <a:lnTo>
                      <a:pt x="55" y="401"/>
                    </a:lnTo>
                    <a:lnTo>
                      <a:pt x="90" y="242"/>
                    </a:lnTo>
                    <a:lnTo>
                      <a:pt x="124" y="166"/>
                    </a:lnTo>
                    <a:lnTo>
                      <a:pt x="187" y="131"/>
                    </a:lnTo>
                    <a:lnTo>
                      <a:pt x="242" y="117"/>
                    </a:lnTo>
                    <a:close/>
                  </a:path>
                </a:pathLst>
              </a:custGeom>
              <a:solidFill>
                <a:srgbClr val="FFD7AF"/>
              </a:solidFill>
              <a:ln w="1651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73" name="Freeform 66"/>
              <p:cNvSpPr/>
              <p:nvPr/>
            </p:nvSpPr>
            <p:spPr bwMode="auto">
              <a:xfrm>
                <a:off x="2881" y="1088"/>
                <a:ext cx="29" cy="22"/>
              </a:xfrm>
              <a:custGeom>
                <a:avLst/>
                <a:gdLst>
                  <a:gd name="T0" fmla="*/ 0 w 210"/>
                  <a:gd name="T1" fmla="*/ 83 h 149"/>
                  <a:gd name="T2" fmla="*/ 27 w 210"/>
                  <a:gd name="T3" fmla="*/ 135 h 149"/>
                  <a:gd name="T4" fmla="*/ 55 w 210"/>
                  <a:gd name="T5" fmla="*/ 149 h 149"/>
                  <a:gd name="T6" fmla="*/ 120 w 210"/>
                  <a:gd name="T7" fmla="*/ 132 h 149"/>
                  <a:gd name="T8" fmla="*/ 182 w 210"/>
                  <a:gd name="T9" fmla="*/ 104 h 149"/>
                  <a:gd name="T10" fmla="*/ 207 w 210"/>
                  <a:gd name="T11" fmla="*/ 83 h 149"/>
                  <a:gd name="T12" fmla="*/ 210 w 210"/>
                  <a:gd name="T13" fmla="*/ 31 h 149"/>
                  <a:gd name="T14" fmla="*/ 189 w 210"/>
                  <a:gd name="T15" fmla="*/ 0 h 149"/>
                  <a:gd name="T16" fmla="*/ 141 w 210"/>
                  <a:gd name="T17" fmla="*/ 4 h 149"/>
                  <a:gd name="T18" fmla="*/ 103 w 210"/>
                  <a:gd name="T19" fmla="*/ 20 h 149"/>
                  <a:gd name="T20" fmla="*/ 62 w 210"/>
                  <a:gd name="T21" fmla="*/ 41 h 149"/>
                  <a:gd name="T22" fmla="*/ 0 w 210"/>
                  <a:gd name="T23" fmla="*/ 8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0" h="149">
                    <a:moveTo>
                      <a:pt x="0" y="83"/>
                    </a:moveTo>
                    <a:lnTo>
                      <a:pt x="27" y="135"/>
                    </a:lnTo>
                    <a:lnTo>
                      <a:pt x="55" y="149"/>
                    </a:lnTo>
                    <a:lnTo>
                      <a:pt x="120" y="132"/>
                    </a:lnTo>
                    <a:lnTo>
                      <a:pt x="182" y="104"/>
                    </a:lnTo>
                    <a:lnTo>
                      <a:pt x="207" y="83"/>
                    </a:lnTo>
                    <a:lnTo>
                      <a:pt x="210" y="31"/>
                    </a:lnTo>
                    <a:lnTo>
                      <a:pt x="189" y="0"/>
                    </a:lnTo>
                    <a:lnTo>
                      <a:pt x="141" y="4"/>
                    </a:lnTo>
                    <a:lnTo>
                      <a:pt x="103" y="20"/>
                    </a:lnTo>
                    <a:lnTo>
                      <a:pt x="62" y="41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D7AF"/>
              </a:solidFill>
              <a:ln w="1651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174" name="Freeform 67"/>
              <p:cNvSpPr/>
              <p:nvPr/>
            </p:nvSpPr>
            <p:spPr bwMode="auto">
              <a:xfrm>
                <a:off x="2973" y="1144"/>
                <a:ext cx="0" cy="6"/>
              </a:xfrm>
              <a:custGeom>
                <a:avLst/>
                <a:gdLst>
                  <a:gd name="T0" fmla="*/ 7 w 7"/>
                  <a:gd name="T1" fmla="*/ 42 h 42"/>
                  <a:gd name="T2" fmla="*/ 7 w 7"/>
                  <a:gd name="T3" fmla="*/ 18 h 42"/>
                  <a:gd name="T4" fmla="*/ 0 w 7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2">
                    <a:moveTo>
                      <a:pt x="7" y="42"/>
                    </a:moveTo>
                    <a:lnTo>
                      <a:pt x="7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D7AF"/>
              </a:solidFill>
              <a:ln w="158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</p:grpSp>
      </p:grpSp>
      <p:sp>
        <p:nvSpPr>
          <p:cNvPr id="200" name="AutoShape 68"/>
          <p:cNvSpPr>
            <a:spLocks noChangeArrowheads="1"/>
          </p:cNvSpPr>
          <p:nvPr/>
        </p:nvSpPr>
        <p:spPr bwMode="auto">
          <a:xfrm>
            <a:off x="4427538" y="981075"/>
            <a:ext cx="2232025" cy="935038"/>
          </a:xfrm>
          <a:prstGeom prst="cloudCallout">
            <a:avLst>
              <a:gd name="adj1" fmla="val 99148"/>
              <a:gd name="adj2" fmla="val 7384"/>
            </a:avLst>
          </a:prstGeom>
          <a:gradFill rotWithShape="0">
            <a:gsLst>
              <a:gs pos="0">
                <a:srgbClr val="CCFFCC"/>
              </a:gs>
              <a:gs pos="100000">
                <a:srgbClr val="FFFFFF"/>
              </a:gs>
            </a:gsLst>
            <a:lin ang="18900000" scaled="1"/>
          </a:gradFill>
          <a:ln w="9525">
            <a:solidFill>
              <a:srgbClr val="0099CC"/>
            </a:solidFill>
            <a:round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200" b="1" kern="0" dirty="0">
                <a:solidFill>
                  <a:srgbClr val="29698D"/>
                </a:solidFill>
                <a:latin typeface="Times New Roman" panose="02020603050405020304" pitchFamily="18" charset="0"/>
              </a:rPr>
              <a:t>Hey isn’t it simple?</a:t>
            </a:r>
            <a:endParaRPr kumimoji="1" lang="zh-CN" altLang="en-US" sz="2200" b="1" kern="0" dirty="0">
              <a:solidFill>
                <a:srgbClr val="29698D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01" name="Group 69"/>
          <p:cNvGrpSpPr/>
          <p:nvPr/>
        </p:nvGrpSpPr>
        <p:grpSpPr bwMode="auto">
          <a:xfrm>
            <a:off x="395288" y="2565400"/>
            <a:ext cx="2384425" cy="1543050"/>
            <a:chOff x="1303" y="1686"/>
            <a:chExt cx="2573" cy="1669"/>
          </a:xfrm>
        </p:grpSpPr>
        <p:grpSp>
          <p:nvGrpSpPr>
            <p:cNvPr id="81938" name="Group 70"/>
            <p:cNvGrpSpPr/>
            <p:nvPr/>
          </p:nvGrpSpPr>
          <p:grpSpPr bwMode="auto">
            <a:xfrm>
              <a:off x="1303" y="2760"/>
              <a:ext cx="2573" cy="595"/>
              <a:chOff x="1303" y="2760"/>
              <a:chExt cx="2573" cy="595"/>
            </a:xfrm>
          </p:grpSpPr>
          <p:sp>
            <p:nvSpPr>
              <p:cNvPr id="268" name="Freeform 71"/>
              <p:cNvSpPr/>
              <p:nvPr/>
            </p:nvSpPr>
            <p:spPr bwMode="auto">
              <a:xfrm>
                <a:off x="1303" y="2756"/>
                <a:ext cx="2573" cy="486"/>
              </a:xfrm>
              <a:custGeom>
                <a:avLst/>
                <a:gdLst>
                  <a:gd name="T0" fmla="*/ 1570 w 5145"/>
                  <a:gd name="T1" fmla="*/ 0 h 963"/>
                  <a:gd name="T2" fmla="*/ 5145 w 5145"/>
                  <a:gd name="T3" fmla="*/ 0 h 963"/>
                  <a:gd name="T4" fmla="*/ 4182 w 5145"/>
                  <a:gd name="T5" fmla="*/ 963 h 963"/>
                  <a:gd name="T6" fmla="*/ 0 w 5145"/>
                  <a:gd name="T7" fmla="*/ 963 h 963"/>
                  <a:gd name="T8" fmla="*/ 1570 w 5145"/>
                  <a:gd name="T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5" h="963">
                    <a:moveTo>
                      <a:pt x="1570" y="0"/>
                    </a:moveTo>
                    <a:lnTo>
                      <a:pt x="5145" y="0"/>
                    </a:lnTo>
                    <a:lnTo>
                      <a:pt x="4182" y="963"/>
                    </a:lnTo>
                    <a:lnTo>
                      <a:pt x="0" y="96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C06000"/>
              </a:solidFill>
              <a:ln w="793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69" name="Rectangle 72"/>
              <p:cNvSpPr>
                <a:spLocks noChangeArrowheads="1"/>
              </p:cNvSpPr>
              <p:nvPr/>
            </p:nvSpPr>
            <p:spPr bwMode="auto">
              <a:xfrm>
                <a:off x="1305" y="3243"/>
                <a:ext cx="2088" cy="110"/>
              </a:xfrm>
              <a:prstGeom prst="rect">
                <a:avLst/>
              </a:prstGeom>
              <a:solidFill>
                <a:srgbClr val="804000"/>
              </a:solidFill>
              <a:ln w="7938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70" name="Freeform 73"/>
              <p:cNvSpPr/>
              <p:nvPr/>
            </p:nvSpPr>
            <p:spPr bwMode="auto">
              <a:xfrm>
                <a:off x="3395" y="2756"/>
                <a:ext cx="481" cy="599"/>
              </a:xfrm>
              <a:custGeom>
                <a:avLst/>
                <a:gdLst>
                  <a:gd name="T0" fmla="*/ 963 w 963"/>
                  <a:gd name="T1" fmla="*/ 0 h 1192"/>
                  <a:gd name="T2" fmla="*/ 0 w 963"/>
                  <a:gd name="T3" fmla="*/ 963 h 1192"/>
                  <a:gd name="T4" fmla="*/ 0 w 963"/>
                  <a:gd name="T5" fmla="*/ 1192 h 1192"/>
                  <a:gd name="T6" fmla="*/ 963 w 963"/>
                  <a:gd name="T7" fmla="*/ 223 h 1192"/>
                  <a:gd name="T8" fmla="*/ 963 w 963"/>
                  <a:gd name="T9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3" h="1192">
                    <a:moveTo>
                      <a:pt x="963" y="0"/>
                    </a:moveTo>
                    <a:lnTo>
                      <a:pt x="0" y="963"/>
                    </a:lnTo>
                    <a:lnTo>
                      <a:pt x="0" y="1192"/>
                    </a:lnTo>
                    <a:lnTo>
                      <a:pt x="963" y="22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603000"/>
              </a:solidFill>
              <a:ln w="793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</p:grpSp>
        <p:sp>
          <p:nvSpPr>
            <p:cNvPr id="203" name="Freeform 74"/>
            <p:cNvSpPr/>
            <p:nvPr/>
          </p:nvSpPr>
          <p:spPr bwMode="auto">
            <a:xfrm>
              <a:off x="2238" y="2127"/>
              <a:ext cx="21" cy="48"/>
            </a:xfrm>
            <a:custGeom>
              <a:avLst/>
              <a:gdLst>
                <a:gd name="T0" fmla="*/ 0 w 39"/>
                <a:gd name="T1" fmla="*/ 29 h 95"/>
                <a:gd name="T2" fmla="*/ 11 w 39"/>
                <a:gd name="T3" fmla="*/ 15 h 95"/>
                <a:gd name="T4" fmla="*/ 39 w 39"/>
                <a:gd name="T5" fmla="*/ 0 h 95"/>
                <a:gd name="T6" fmla="*/ 38 w 39"/>
                <a:gd name="T7" fmla="*/ 95 h 95"/>
                <a:gd name="T8" fmla="*/ 30 w 39"/>
                <a:gd name="T9" fmla="*/ 83 h 95"/>
                <a:gd name="T10" fmla="*/ 21 w 39"/>
                <a:gd name="T11" fmla="*/ 70 h 95"/>
                <a:gd name="T12" fmla="*/ 8 w 39"/>
                <a:gd name="T13" fmla="*/ 49 h 95"/>
                <a:gd name="T14" fmla="*/ 0 w 39"/>
                <a:gd name="T15" fmla="*/ 2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95">
                  <a:moveTo>
                    <a:pt x="0" y="29"/>
                  </a:moveTo>
                  <a:lnTo>
                    <a:pt x="11" y="15"/>
                  </a:lnTo>
                  <a:lnTo>
                    <a:pt x="39" y="0"/>
                  </a:lnTo>
                  <a:lnTo>
                    <a:pt x="38" y="95"/>
                  </a:lnTo>
                  <a:lnTo>
                    <a:pt x="30" y="83"/>
                  </a:lnTo>
                  <a:lnTo>
                    <a:pt x="21" y="70"/>
                  </a:lnTo>
                  <a:lnTo>
                    <a:pt x="8" y="4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E0E0E0"/>
            </a:solidFill>
            <a:ln w="793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grpSp>
          <p:nvGrpSpPr>
            <p:cNvPr id="81940" name="Group 75"/>
            <p:cNvGrpSpPr/>
            <p:nvPr/>
          </p:nvGrpSpPr>
          <p:grpSpPr bwMode="auto">
            <a:xfrm>
              <a:off x="2801" y="1975"/>
              <a:ext cx="67" cy="57"/>
              <a:chOff x="2801" y="1975"/>
              <a:chExt cx="67" cy="57"/>
            </a:xfrm>
          </p:grpSpPr>
          <p:sp>
            <p:nvSpPr>
              <p:cNvPr id="266" name="Oval 76"/>
              <p:cNvSpPr>
                <a:spLocks noChangeArrowheads="1"/>
              </p:cNvSpPr>
              <p:nvPr/>
            </p:nvSpPr>
            <p:spPr bwMode="auto">
              <a:xfrm>
                <a:off x="2797" y="1973"/>
                <a:ext cx="75" cy="98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67" name="Oval 77"/>
              <p:cNvSpPr>
                <a:spLocks noChangeArrowheads="1"/>
              </p:cNvSpPr>
              <p:nvPr/>
            </p:nvSpPr>
            <p:spPr bwMode="auto">
              <a:xfrm>
                <a:off x="2824" y="1981"/>
                <a:ext cx="36" cy="36"/>
              </a:xfrm>
              <a:prstGeom prst="ellipse">
                <a:avLst/>
              </a:prstGeom>
              <a:solidFill>
                <a:srgbClr val="618FFD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</p:grpSp>
        <p:grpSp>
          <p:nvGrpSpPr>
            <p:cNvPr id="81941" name="Group 78"/>
            <p:cNvGrpSpPr/>
            <p:nvPr/>
          </p:nvGrpSpPr>
          <p:grpSpPr bwMode="auto">
            <a:xfrm>
              <a:off x="2973" y="1980"/>
              <a:ext cx="67" cy="57"/>
              <a:chOff x="2973" y="1980"/>
              <a:chExt cx="67" cy="57"/>
            </a:xfrm>
          </p:grpSpPr>
          <p:sp>
            <p:nvSpPr>
              <p:cNvPr id="264" name="Oval 79"/>
              <p:cNvSpPr>
                <a:spLocks noChangeArrowheads="1"/>
              </p:cNvSpPr>
              <p:nvPr/>
            </p:nvSpPr>
            <p:spPr bwMode="auto">
              <a:xfrm>
                <a:off x="2973" y="1980"/>
                <a:ext cx="67" cy="5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65" name="Oval 80"/>
              <p:cNvSpPr>
                <a:spLocks noChangeArrowheads="1"/>
              </p:cNvSpPr>
              <p:nvPr/>
            </p:nvSpPr>
            <p:spPr bwMode="auto">
              <a:xfrm>
                <a:off x="2995" y="1985"/>
                <a:ext cx="36" cy="36"/>
              </a:xfrm>
              <a:prstGeom prst="ellipse">
                <a:avLst/>
              </a:prstGeom>
              <a:solidFill>
                <a:srgbClr val="618FFD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</p:grpSp>
        <p:grpSp>
          <p:nvGrpSpPr>
            <p:cNvPr id="81942" name="Group 81"/>
            <p:cNvGrpSpPr/>
            <p:nvPr/>
          </p:nvGrpSpPr>
          <p:grpSpPr bwMode="auto">
            <a:xfrm>
              <a:off x="2169" y="1686"/>
              <a:ext cx="1380" cy="1387"/>
              <a:chOff x="2169" y="1686"/>
              <a:chExt cx="1380" cy="1387"/>
            </a:xfrm>
          </p:grpSpPr>
          <p:grpSp>
            <p:nvGrpSpPr>
              <p:cNvPr id="81980" name="Group 82"/>
              <p:cNvGrpSpPr/>
              <p:nvPr/>
            </p:nvGrpSpPr>
            <p:grpSpPr bwMode="auto">
              <a:xfrm>
                <a:off x="2169" y="1686"/>
                <a:ext cx="1236" cy="1387"/>
                <a:chOff x="2169" y="1686"/>
                <a:chExt cx="1236" cy="1387"/>
              </a:xfrm>
            </p:grpSpPr>
            <p:sp>
              <p:nvSpPr>
                <p:cNvPr id="247" name="Freeform 83"/>
                <p:cNvSpPr/>
                <p:nvPr/>
              </p:nvSpPr>
              <p:spPr bwMode="auto">
                <a:xfrm>
                  <a:off x="3081" y="1942"/>
                  <a:ext cx="63" cy="155"/>
                </a:xfrm>
                <a:custGeom>
                  <a:avLst/>
                  <a:gdLst>
                    <a:gd name="T0" fmla="*/ 58 w 128"/>
                    <a:gd name="T1" fmla="*/ 18 h 311"/>
                    <a:gd name="T2" fmla="*/ 93 w 128"/>
                    <a:gd name="T3" fmla="*/ 0 h 311"/>
                    <a:gd name="T4" fmla="*/ 110 w 128"/>
                    <a:gd name="T5" fmla="*/ 18 h 311"/>
                    <a:gd name="T6" fmla="*/ 122 w 128"/>
                    <a:gd name="T7" fmla="*/ 63 h 311"/>
                    <a:gd name="T8" fmla="*/ 128 w 128"/>
                    <a:gd name="T9" fmla="*/ 126 h 311"/>
                    <a:gd name="T10" fmla="*/ 122 w 128"/>
                    <a:gd name="T11" fmla="*/ 195 h 311"/>
                    <a:gd name="T12" fmla="*/ 104 w 128"/>
                    <a:gd name="T13" fmla="*/ 259 h 311"/>
                    <a:gd name="T14" fmla="*/ 75 w 128"/>
                    <a:gd name="T15" fmla="*/ 305 h 311"/>
                    <a:gd name="T16" fmla="*/ 35 w 128"/>
                    <a:gd name="T17" fmla="*/ 311 h 311"/>
                    <a:gd name="T18" fmla="*/ 0 w 128"/>
                    <a:gd name="T19" fmla="*/ 218 h 311"/>
                    <a:gd name="T20" fmla="*/ 58 w 128"/>
                    <a:gd name="T21" fmla="*/ 18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8" h="311">
                      <a:moveTo>
                        <a:pt x="58" y="18"/>
                      </a:moveTo>
                      <a:lnTo>
                        <a:pt x="93" y="0"/>
                      </a:lnTo>
                      <a:lnTo>
                        <a:pt x="110" y="18"/>
                      </a:lnTo>
                      <a:lnTo>
                        <a:pt x="122" y="63"/>
                      </a:lnTo>
                      <a:lnTo>
                        <a:pt x="128" y="126"/>
                      </a:lnTo>
                      <a:lnTo>
                        <a:pt x="122" y="195"/>
                      </a:lnTo>
                      <a:lnTo>
                        <a:pt x="104" y="259"/>
                      </a:lnTo>
                      <a:lnTo>
                        <a:pt x="75" y="305"/>
                      </a:lnTo>
                      <a:lnTo>
                        <a:pt x="35" y="311"/>
                      </a:lnTo>
                      <a:lnTo>
                        <a:pt x="0" y="218"/>
                      </a:lnTo>
                      <a:lnTo>
                        <a:pt x="58" y="18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248" name="Freeform 84"/>
                <p:cNvSpPr/>
                <p:nvPr/>
              </p:nvSpPr>
              <p:spPr bwMode="auto">
                <a:xfrm>
                  <a:off x="2668" y="1945"/>
                  <a:ext cx="62" cy="155"/>
                </a:xfrm>
                <a:custGeom>
                  <a:avLst/>
                  <a:gdLst>
                    <a:gd name="T0" fmla="*/ 69 w 126"/>
                    <a:gd name="T1" fmla="*/ 16 h 311"/>
                    <a:gd name="T2" fmla="*/ 33 w 126"/>
                    <a:gd name="T3" fmla="*/ 0 h 311"/>
                    <a:gd name="T4" fmla="*/ 17 w 126"/>
                    <a:gd name="T5" fmla="*/ 16 h 311"/>
                    <a:gd name="T6" fmla="*/ 5 w 126"/>
                    <a:gd name="T7" fmla="*/ 62 h 311"/>
                    <a:gd name="T8" fmla="*/ 0 w 126"/>
                    <a:gd name="T9" fmla="*/ 126 h 311"/>
                    <a:gd name="T10" fmla="*/ 5 w 126"/>
                    <a:gd name="T11" fmla="*/ 195 h 311"/>
                    <a:gd name="T12" fmla="*/ 23 w 126"/>
                    <a:gd name="T13" fmla="*/ 259 h 311"/>
                    <a:gd name="T14" fmla="*/ 51 w 126"/>
                    <a:gd name="T15" fmla="*/ 305 h 311"/>
                    <a:gd name="T16" fmla="*/ 91 w 126"/>
                    <a:gd name="T17" fmla="*/ 311 h 311"/>
                    <a:gd name="T18" fmla="*/ 126 w 126"/>
                    <a:gd name="T19" fmla="*/ 218 h 311"/>
                    <a:gd name="T20" fmla="*/ 69 w 126"/>
                    <a:gd name="T21" fmla="*/ 16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6" h="311">
                      <a:moveTo>
                        <a:pt x="69" y="16"/>
                      </a:moveTo>
                      <a:lnTo>
                        <a:pt x="33" y="0"/>
                      </a:lnTo>
                      <a:lnTo>
                        <a:pt x="17" y="16"/>
                      </a:lnTo>
                      <a:lnTo>
                        <a:pt x="5" y="62"/>
                      </a:lnTo>
                      <a:lnTo>
                        <a:pt x="0" y="126"/>
                      </a:lnTo>
                      <a:lnTo>
                        <a:pt x="5" y="195"/>
                      </a:lnTo>
                      <a:lnTo>
                        <a:pt x="23" y="259"/>
                      </a:lnTo>
                      <a:lnTo>
                        <a:pt x="51" y="305"/>
                      </a:lnTo>
                      <a:lnTo>
                        <a:pt x="91" y="311"/>
                      </a:lnTo>
                      <a:lnTo>
                        <a:pt x="126" y="218"/>
                      </a:lnTo>
                      <a:lnTo>
                        <a:pt x="69" y="16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grpSp>
              <p:nvGrpSpPr>
                <p:cNvPr id="81985" name="Group 85"/>
                <p:cNvGrpSpPr/>
                <p:nvPr/>
              </p:nvGrpSpPr>
              <p:grpSpPr bwMode="auto">
                <a:xfrm>
                  <a:off x="2169" y="2067"/>
                  <a:ext cx="1236" cy="1006"/>
                  <a:chOff x="2169" y="2067"/>
                  <a:chExt cx="1236" cy="1006"/>
                </a:xfrm>
              </p:grpSpPr>
              <p:sp>
                <p:nvSpPr>
                  <p:cNvPr id="260" name="Freeform 86"/>
                  <p:cNvSpPr/>
                  <p:nvPr/>
                </p:nvSpPr>
                <p:spPr bwMode="auto">
                  <a:xfrm>
                    <a:off x="2173" y="2107"/>
                    <a:ext cx="1232" cy="656"/>
                  </a:xfrm>
                  <a:custGeom>
                    <a:avLst/>
                    <a:gdLst>
                      <a:gd name="T0" fmla="*/ 555 w 2472"/>
                      <a:gd name="T1" fmla="*/ 1310 h 1310"/>
                      <a:gd name="T2" fmla="*/ 553 w 2472"/>
                      <a:gd name="T3" fmla="*/ 1263 h 1310"/>
                      <a:gd name="T4" fmla="*/ 555 w 2472"/>
                      <a:gd name="T5" fmla="*/ 1180 h 1310"/>
                      <a:gd name="T6" fmla="*/ 565 w 2472"/>
                      <a:gd name="T7" fmla="*/ 1093 h 1310"/>
                      <a:gd name="T8" fmla="*/ 510 w 2472"/>
                      <a:gd name="T9" fmla="*/ 1128 h 1310"/>
                      <a:gd name="T10" fmla="*/ 461 w 2472"/>
                      <a:gd name="T11" fmla="*/ 1159 h 1310"/>
                      <a:gd name="T12" fmla="*/ 359 w 2472"/>
                      <a:gd name="T13" fmla="*/ 1194 h 1310"/>
                      <a:gd name="T14" fmla="*/ 267 w 2472"/>
                      <a:gd name="T15" fmla="*/ 1206 h 1310"/>
                      <a:gd name="T16" fmla="*/ 206 w 2472"/>
                      <a:gd name="T17" fmla="*/ 1203 h 1310"/>
                      <a:gd name="T18" fmla="*/ 164 w 2472"/>
                      <a:gd name="T19" fmla="*/ 1183 h 1310"/>
                      <a:gd name="T20" fmla="*/ 117 w 2472"/>
                      <a:gd name="T21" fmla="*/ 1124 h 1310"/>
                      <a:gd name="T22" fmla="*/ 65 w 2472"/>
                      <a:gd name="T23" fmla="*/ 1032 h 1310"/>
                      <a:gd name="T24" fmla="*/ 39 w 2472"/>
                      <a:gd name="T25" fmla="*/ 955 h 1310"/>
                      <a:gd name="T26" fmla="*/ 24 w 2472"/>
                      <a:gd name="T27" fmla="*/ 890 h 1310"/>
                      <a:gd name="T28" fmla="*/ 11 w 2472"/>
                      <a:gd name="T29" fmla="*/ 828 h 1310"/>
                      <a:gd name="T30" fmla="*/ 5 w 2472"/>
                      <a:gd name="T31" fmla="*/ 773 h 1310"/>
                      <a:gd name="T32" fmla="*/ 0 w 2472"/>
                      <a:gd name="T33" fmla="*/ 705 h 1310"/>
                      <a:gd name="T34" fmla="*/ 0 w 2472"/>
                      <a:gd name="T35" fmla="*/ 622 h 1310"/>
                      <a:gd name="T36" fmla="*/ 2 w 2472"/>
                      <a:gd name="T37" fmla="*/ 546 h 1310"/>
                      <a:gd name="T38" fmla="*/ 14 w 2472"/>
                      <a:gd name="T39" fmla="*/ 475 h 1310"/>
                      <a:gd name="T40" fmla="*/ 25 w 2472"/>
                      <a:gd name="T41" fmla="*/ 403 h 1310"/>
                      <a:gd name="T42" fmla="*/ 39 w 2472"/>
                      <a:gd name="T43" fmla="*/ 336 h 1310"/>
                      <a:gd name="T44" fmla="*/ 57 w 2472"/>
                      <a:gd name="T45" fmla="*/ 271 h 1310"/>
                      <a:gd name="T46" fmla="*/ 82 w 2472"/>
                      <a:gd name="T47" fmla="*/ 183 h 1310"/>
                      <a:gd name="T48" fmla="*/ 112 w 2472"/>
                      <a:gd name="T49" fmla="*/ 133 h 1310"/>
                      <a:gd name="T50" fmla="*/ 142 w 2472"/>
                      <a:gd name="T51" fmla="*/ 79 h 1310"/>
                      <a:gd name="T52" fmla="*/ 164 w 2472"/>
                      <a:gd name="T53" fmla="*/ 114 h 1310"/>
                      <a:gd name="T54" fmla="*/ 189 w 2472"/>
                      <a:gd name="T55" fmla="*/ 152 h 1310"/>
                      <a:gd name="T56" fmla="*/ 234 w 2472"/>
                      <a:gd name="T57" fmla="*/ 202 h 1310"/>
                      <a:gd name="T58" fmla="*/ 272 w 2472"/>
                      <a:gd name="T59" fmla="*/ 225 h 1310"/>
                      <a:gd name="T60" fmla="*/ 315 w 2472"/>
                      <a:gd name="T61" fmla="*/ 237 h 1310"/>
                      <a:gd name="T62" fmla="*/ 393 w 2472"/>
                      <a:gd name="T63" fmla="*/ 218 h 1310"/>
                      <a:gd name="T64" fmla="*/ 478 w 2472"/>
                      <a:gd name="T65" fmla="*/ 176 h 1310"/>
                      <a:gd name="T66" fmla="*/ 484 w 2472"/>
                      <a:gd name="T67" fmla="*/ 275 h 1310"/>
                      <a:gd name="T68" fmla="*/ 518 w 2472"/>
                      <a:gd name="T69" fmla="*/ 505 h 1310"/>
                      <a:gd name="T70" fmla="*/ 507 w 2472"/>
                      <a:gd name="T71" fmla="*/ 621 h 1310"/>
                      <a:gd name="T72" fmla="*/ 588 w 2472"/>
                      <a:gd name="T73" fmla="*/ 460 h 1310"/>
                      <a:gd name="T74" fmla="*/ 657 w 2472"/>
                      <a:gd name="T75" fmla="*/ 345 h 1310"/>
                      <a:gd name="T76" fmla="*/ 726 w 2472"/>
                      <a:gd name="T77" fmla="*/ 265 h 1310"/>
                      <a:gd name="T78" fmla="*/ 818 w 2472"/>
                      <a:gd name="T79" fmla="*/ 173 h 1310"/>
                      <a:gd name="T80" fmla="*/ 899 w 2472"/>
                      <a:gd name="T81" fmla="*/ 102 h 1310"/>
                      <a:gd name="T82" fmla="*/ 1060 w 2472"/>
                      <a:gd name="T83" fmla="*/ 34 h 1310"/>
                      <a:gd name="T84" fmla="*/ 1244 w 2472"/>
                      <a:gd name="T85" fmla="*/ 0 h 1310"/>
                      <a:gd name="T86" fmla="*/ 1461 w 2472"/>
                      <a:gd name="T87" fmla="*/ 0 h 1310"/>
                      <a:gd name="T88" fmla="*/ 1830 w 2472"/>
                      <a:gd name="T89" fmla="*/ 57 h 1310"/>
                      <a:gd name="T90" fmla="*/ 2071 w 2472"/>
                      <a:gd name="T91" fmla="*/ 161 h 1310"/>
                      <a:gd name="T92" fmla="*/ 2219 w 2472"/>
                      <a:gd name="T93" fmla="*/ 287 h 1310"/>
                      <a:gd name="T94" fmla="*/ 2323 w 2472"/>
                      <a:gd name="T95" fmla="*/ 439 h 1310"/>
                      <a:gd name="T96" fmla="*/ 2415 w 2472"/>
                      <a:gd name="T97" fmla="*/ 587 h 1310"/>
                      <a:gd name="T98" fmla="*/ 2461 w 2472"/>
                      <a:gd name="T99" fmla="*/ 737 h 1310"/>
                      <a:gd name="T100" fmla="*/ 2472 w 2472"/>
                      <a:gd name="T101" fmla="*/ 1059 h 1310"/>
                      <a:gd name="T102" fmla="*/ 2461 w 2472"/>
                      <a:gd name="T103" fmla="*/ 1310 h 1310"/>
                      <a:gd name="T104" fmla="*/ 555 w 2472"/>
                      <a:gd name="T105" fmla="*/ 1310 h 1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472" h="1310">
                        <a:moveTo>
                          <a:pt x="555" y="1310"/>
                        </a:moveTo>
                        <a:lnTo>
                          <a:pt x="553" y="1263"/>
                        </a:lnTo>
                        <a:lnTo>
                          <a:pt x="555" y="1180"/>
                        </a:lnTo>
                        <a:lnTo>
                          <a:pt x="565" y="1093"/>
                        </a:lnTo>
                        <a:lnTo>
                          <a:pt x="510" y="1128"/>
                        </a:lnTo>
                        <a:lnTo>
                          <a:pt x="461" y="1159"/>
                        </a:lnTo>
                        <a:lnTo>
                          <a:pt x="359" y="1194"/>
                        </a:lnTo>
                        <a:lnTo>
                          <a:pt x="267" y="1206"/>
                        </a:lnTo>
                        <a:lnTo>
                          <a:pt x="206" y="1203"/>
                        </a:lnTo>
                        <a:lnTo>
                          <a:pt x="164" y="1183"/>
                        </a:lnTo>
                        <a:lnTo>
                          <a:pt x="117" y="1124"/>
                        </a:lnTo>
                        <a:lnTo>
                          <a:pt x="65" y="1032"/>
                        </a:lnTo>
                        <a:lnTo>
                          <a:pt x="39" y="955"/>
                        </a:lnTo>
                        <a:lnTo>
                          <a:pt x="24" y="890"/>
                        </a:lnTo>
                        <a:lnTo>
                          <a:pt x="11" y="828"/>
                        </a:lnTo>
                        <a:lnTo>
                          <a:pt x="5" y="773"/>
                        </a:lnTo>
                        <a:lnTo>
                          <a:pt x="0" y="705"/>
                        </a:lnTo>
                        <a:lnTo>
                          <a:pt x="0" y="622"/>
                        </a:lnTo>
                        <a:lnTo>
                          <a:pt x="2" y="546"/>
                        </a:lnTo>
                        <a:lnTo>
                          <a:pt x="14" y="475"/>
                        </a:lnTo>
                        <a:lnTo>
                          <a:pt x="25" y="403"/>
                        </a:lnTo>
                        <a:lnTo>
                          <a:pt x="39" y="336"/>
                        </a:lnTo>
                        <a:lnTo>
                          <a:pt x="57" y="271"/>
                        </a:lnTo>
                        <a:lnTo>
                          <a:pt x="82" y="183"/>
                        </a:lnTo>
                        <a:lnTo>
                          <a:pt x="112" y="133"/>
                        </a:lnTo>
                        <a:lnTo>
                          <a:pt x="142" y="79"/>
                        </a:lnTo>
                        <a:lnTo>
                          <a:pt x="164" y="114"/>
                        </a:lnTo>
                        <a:lnTo>
                          <a:pt x="189" y="152"/>
                        </a:lnTo>
                        <a:lnTo>
                          <a:pt x="234" y="202"/>
                        </a:lnTo>
                        <a:lnTo>
                          <a:pt x="272" y="225"/>
                        </a:lnTo>
                        <a:lnTo>
                          <a:pt x="315" y="237"/>
                        </a:lnTo>
                        <a:lnTo>
                          <a:pt x="393" y="218"/>
                        </a:lnTo>
                        <a:lnTo>
                          <a:pt x="478" y="176"/>
                        </a:lnTo>
                        <a:lnTo>
                          <a:pt x="484" y="275"/>
                        </a:lnTo>
                        <a:lnTo>
                          <a:pt x="518" y="505"/>
                        </a:lnTo>
                        <a:lnTo>
                          <a:pt x="507" y="621"/>
                        </a:lnTo>
                        <a:lnTo>
                          <a:pt x="588" y="460"/>
                        </a:lnTo>
                        <a:lnTo>
                          <a:pt x="657" y="345"/>
                        </a:lnTo>
                        <a:lnTo>
                          <a:pt x="726" y="265"/>
                        </a:lnTo>
                        <a:lnTo>
                          <a:pt x="818" y="173"/>
                        </a:lnTo>
                        <a:lnTo>
                          <a:pt x="899" y="102"/>
                        </a:lnTo>
                        <a:lnTo>
                          <a:pt x="1060" y="34"/>
                        </a:lnTo>
                        <a:lnTo>
                          <a:pt x="1244" y="0"/>
                        </a:lnTo>
                        <a:lnTo>
                          <a:pt x="1461" y="0"/>
                        </a:lnTo>
                        <a:lnTo>
                          <a:pt x="1830" y="57"/>
                        </a:lnTo>
                        <a:lnTo>
                          <a:pt x="2071" y="161"/>
                        </a:lnTo>
                        <a:lnTo>
                          <a:pt x="2219" y="287"/>
                        </a:lnTo>
                        <a:lnTo>
                          <a:pt x="2323" y="439"/>
                        </a:lnTo>
                        <a:lnTo>
                          <a:pt x="2415" y="587"/>
                        </a:lnTo>
                        <a:lnTo>
                          <a:pt x="2461" y="737"/>
                        </a:lnTo>
                        <a:lnTo>
                          <a:pt x="2472" y="1059"/>
                        </a:lnTo>
                        <a:lnTo>
                          <a:pt x="2461" y="1310"/>
                        </a:lnTo>
                        <a:lnTo>
                          <a:pt x="555" y="1310"/>
                        </a:lnTo>
                        <a:close/>
                      </a:path>
                    </a:pathLst>
                  </a:custGeom>
                  <a:solidFill>
                    <a:srgbClr val="C0C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400" b="1" kern="0">
                      <a:solidFill>
                        <a:srgbClr val="29698D"/>
                      </a:solidFill>
                    </a:endParaRPr>
                  </a:p>
                </p:txBody>
              </p:sp>
              <p:grpSp>
                <p:nvGrpSpPr>
                  <p:cNvPr id="81997" name="Group 87"/>
                  <p:cNvGrpSpPr/>
                  <p:nvPr/>
                </p:nvGrpSpPr>
                <p:grpSpPr bwMode="auto">
                  <a:xfrm>
                    <a:off x="2681" y="2067"/>
                    <a:ext cx="449" cy="1006"/>
                    <a:chOff x="2681" y="2067"/>
                    <a:chExt cx="449" cy="1006"/>
                  </a:xfrm>
                </p:grpSpPr>
                <p:sp>
                  <p:nvSpPr>
                    <p:cNvPr id="262" name="Freeform 88"/>
                    <p:cNvSpPr/>
                    <p:nvPr/>
                  </p:nvSpPr>
                  <p:spPr bwMode="auto">
                    <a:xfrm>
                      <a:off x="2685" y="2067"/>
                      <a:ext cx="449" cy="404"/>
                    </a:xfrm>
                    <a:custGeom>
                      <a:avLst/>
                      <a:gdLst>
                        <a:gd name="T0" fmla="*/ 23 w 896"/>
                        <a:gd name="T1" fmla="*/ 161 h 808"/>
                        <a:gd name="T2" fmla="*/ 0 w 896"/>
                        <a:gd name="T3" fmla="*/ 299 h 808"/>
                        <a:gd name="T4" fmla="*/ 35 w 896"/>
                        <a:gd name="T5" fmla="*/ 449 h 808"/>
                        <a:gd name="T6" fmla="*/ 46 w 896"/>
                        <a:gd name="T7" fmla="*/ 541 h 808"/>
                        <a:gd name="T8" fmla="*/ 52 w 896"/>
                        <a:gd name="T9" fmla="*/ 578 h 808"/>
                        <a:gd name="T10" fmla="*/ 72 w 896"/>
                        <a:gd name="T11" fmla="*/ 631 h 808"/>
                        <a:gd name="T12" fmla="*/ 90 w 896"/>
                        <a:gd name="T13" fmla="*/ 677 h 808"/>
                        <a:gd name="T14" fmla="*/ 133 w 896"/>
                        <a:gd name="T15" fmla="*/ 731 h 808"/>
                        <a:gd name="T16" fmla="*/ 163 w 896"/>
                        <a:gd name="T17" fmla="*/ 769 h 808"/>
                        <a:gd name="T18" fmla="*/ 207 w 896"/>
                        <a:gd name="T19" fmla="*/ 805 h 808"/>
                        <a:gd name="T20" fmla="*/ 391 w 896"/>
                        <a:gd name="T21" fmla="*/ 587 h 808"/>
                        <a:gd name="T22" fmla="*/ 595 w 896"/>
                        <a:gd name="T23" fmla="*/ 808 h 808"/>
                        <a:gd name="T24" fmla="*/ 641 w 896"/>
                        <a:gd name="T25" fmla="*/ 765 h 808"/>
                        <a:gd name="T26" fmla="*/ 680 w 896"/>
                        <a:gd name="T27" fmla="*/ 716 h 808"/>
                        <a:gd name="T28" fmla="*/ 714 w 896"/>
                        <a:gd name="T29" fmla="*/ 654 h 808"/>
                        <a:gd name="T30" fmla="*/ 759 w 896"/>
                        <a:gd name="T31" fmla="*/ 587 h 808"/>
                        <a:gd name="T32" fmla="*/ 827 w 896"/>
                        <a:gd name="T33" fmla="*/ 449 h 808"/>
                        <a:gd name="T34" fmla="*/ 873 w 896"/>
                        <a:gd name="T35" fmla="*/ 242 h 808"/>
                        <a:gd name="T36" fmla="*/ 896 w 896"/>
                        <a:gd name="T37" fmla="*/ 138 h 808"/>
                        <a:gd name="T38" fmla="*/ 747 w 896"/>
                        <a:gd name="T39" fmla="*/ 47 h 808"/>
                        <a:gd name="T40" fmla="*/ 586 w 896"/>
                        <a:gd name="T41" fmla="*/ 0 h 808"/>
                        <a:gd name="T42" fmla="*/ 332 w 896"/>
                        <a:gd name="T43" fmla="*/ 13 h 808"/>
                        <a:gd name="T44" fmla="*/ 149 w 896"/>
                        <a:gd name="T45" fmla="*/ 59 h 808"/>
                        <a:gd name="T46" fmla="*/ 23 w 896"/>
                        <a:gd name="T47" fmla="*/ 161 h 8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896" h="808">
                          <a:moveTo>
                            <a:pt x="23" y="161"/>
                          </a:moveTo>
                          <a:lnTo>
                            <a:pt x="0" y="299"/>
                          </a:lnTo>
                          <a:lnTo>
                            <a:pt x="35" y="449"/>
                          </a:lnTo>
                          <a:lnTo>
                            <a:pt x="46" y="541"/>
                          </a:lnTo>
                          <a:lnTo>
                            <a:pt x="52" y="578"/>
                          </a:lnTo>
                          <a:lnTo>
                            <a:pt x="72" y="631"/>
                          </a:lnTo>
                          <a:lnTo>
                            <a:pt x="90" y="677"/>
                          </a:lnTo>
                          <a:lnTo>
                            <a:pt x="133" y="731"/>
                          </a:lnTo>
                          <a:lnTo>
                            <a:pt x="163" y="769"/>
                          </a:lnTo>
                          <a:lnTo>
                            <a:pt x="207" y="805"/>
                          </a:lnTo>
                          <a:lnTo>
                            <a:pt x="391" y="587"/>
                          </a:lnTo>
                          <a:lnTo>
                            <a:pt x="595" y="808"/>
                          </a:lnTo>
                          <a:lnTo>
                            <a:pt x="641" y="765"/>
                          </a:lnTo>
                          <a:lnTo>
                            <a:pt x="680" y="716"/>
                          </a:lnTo>
                          <a:lnTo>
                            <a:pt x="714" y="654"/>
                          </a:lnTo>
                          <a:lnTo>
                            <a:pt x="759" y="587"/>
                          </a:lnTo>
                          <a:lnTo>
                            <a:pt x="827" y="449"/>
                          </a:lnTo>
                          <a:lnTo>
                            <a:pt x="873" y="242"/>
                          </a:lnTo>
                          <a:lnTo>
                            <a:pt x="896" y="138"/>
                          </a:lnTo>
                          <a:lnTo>
                            <a:pt x="747" y="47"/>
                          </a:lnTo>
                          <a:lnTo>
                            <a:pt x="586" y="0"/>
                          </a:lnTo>
                          <a:lnTo>
                            <a:pt x="332" y="13"/>
                          </a:lnTo>
                          <a:lnTo>
                            <a:pt x="149" y="59"/>
                          </a:lnTo>
                          <a:lnTo>
                            <a:pt x="23" y="16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2400" b="1" kern="0">
                        <a:solidFill>
                          <a:srgbClr val="29698D"/>
                        </a:solidFill>
                      </a:endParaRPr>
                    </a:p>
                  </p:txBody>
                </p:sp>
                <p:sp>
                  <p:nvSpPr>
                    <p:cNvPr id="263" name="Freeform 89"/>
                    <p:cNvSpPr/>
                    <p:nvPr/>
                  </p:nvSpPr>
                  <p:spPr bwMode="auto">
                    <a:xfrm>
                      <a:off x="2752" y="2361"/>
                      <a:ext cx="276" cy="714"/>
                    </a:xfrm>
                    <a:custGeom>
                      <a:avLst/>
                      <a:gdLst>
                        <a:gd name="T0" fmla="*/ 254 w 553"/>
                        <a:gd name="T1" fmla="*/ 0 h 1424"/>
                        <a:gd name="T2" fmla="*/ 121 w 553"/>
                        <a:gd name="T3" fmla="*/ 160 h 1424"/>
                        <a:gd name="T4" fmla="*/ 173 w 553"/>
                        <a:gd name="T5" fmla="*/ 287 h 1424"/>
                        <a:gd name="T6" fmla="*/ 82 w 553"/>
                        <a:gd name="T7" fmla="*/ 460 h 1424"/>
                        <a:gd name="T8" fmla="*/ 25 w 553"/>
                        <a:gd name="T9" fmla="*/ 700 h 1424"/>
                        <a:gd name="T10" fmla="*/ 0 w 553"/>
                        <a:gd name="T11" fmla="*/ 861 h 1424"/>
                        <a:gd name="T12" fmla="*/ 25 w 553"/>
                        <a:gd name="T13" fmla="*/ 1011 h 1424"/>
                        <a:gd name="T14" fmla="*/ 70 w 553"/>
                        <a:gd name="T15" fmla="*/ 1194 h 1424"/>
                        <a:gd name="T16" fmla="*/ 288 w 553"/>
                        <a:gd name="T17" fmla="*/ 1424 h 1424"/>
                        <a:gd name="T18" fmla="*/ 506 w 553"/>
                        <a:gd name="T19" fmla="*/ 1149 h 1424"/>
                        <a:gd name="T20" fmla="*/ 553 w 553"/>
                        <a:gd name="T21" fmla="*/ 895 h 1424"/>
                        <a:gd name="T22" fmla="*/ 518 w 553"/>
                        <a:gd name="T23" fmla="*/ 654 h 1424"/>
                        <a:gd name="T24" fmla="*/ 460 w 553"/>
                        <a:gd name="T25" fmla="*/ 448 h 1424"/>
                        <a:gd name="T26" fmla="*/ 368 w 553"/>
                        <a:gd name="T27" fmla="*/ 275 h 1424"/>
                        <a:gd name="T28" fmla="*/ 437 w 553"/>
                        <a:gd name="T29" fmla="*/ 195 h 1424"/>
                        <a:gd name="T30" fmla="*/ 254 w 553"/>
                        <a:gd name="T31" fmla="*/ 0 h 14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553" h="1424">
                          <a:moveTo>
                            <a:pt x="254" y="0"/>
                          </a:moveTo>
                          <a:lnTo>
                            <a:pt x="121" y="160"/>
                          </a:lnTo>
                          <a:lnTo>
                            <a:pt x="173" y="287"/>
                          </a:lnTo>
                          <a:lnTo>
                            <a:pt x="82" y="460"/>
                          </a:lnTo>
                          <a:lnTo>
                            <a:pt x="25" y="700"/>
                          </a:lnTo>
                          <a:lnTo>
                            <a:pt x="0" y="861"/>
                          </a:lnTo>
                          <a:lnTo>
                            <a:pt x="25" y="1011"/>
                          </a:lnTo>
                          <a:lnTo>
                            <a:pt x="70" y="1194"/>
                          </a:lnTo>
                          <a:lnTo>
                            <a:pt x="288" y="1424"/>
                          </a:lnTo>
                          <a:lnTo>
                            <a:pt x="506" y="1149"/>
                          </a:lnTo>
                          <a:lnTo>
                            <a:pt x="553" y="895"/>
                          </a:lnTo>
                          <a:lnTo>
                            <a:pt x="518" y="654"/>
                          </a:lnTo>
                          <a:lnTo>
                            <a:pt x="460" y="448"/>
                          </a:lnTo>
                          <a:lnTo>
                            <a:pt x="368" y="275"/>
                          </a:lnTo>
                          <a:lnTo>
                            <a:pt x="437" y="195"/>
                          </a:lnTo>
                          <a:lnTo>
                            <a:pt x="254" y="0"/>
                          </a:lnTo>
                          <a:close/>
                        </a:path>
                      </a:pathLst>
                    </a:custGeom>
                    <a:solidFill>
                      <a:srgbClr val="A000A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2400" b="1" kern="0">
                        <a:solidFill>
                          <a:srgbClr val="29698D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50" name="Freeform 90"/>
                <p:cNvSpPr/>
                <p:nvPr/>
              </p:nvSpPr>
              <p:spPr bwMode="auto">
                <a:xfrm>
                  <a:off x="2939" y="2009"/>
                  <a:ext cx="348" cy="436"/>
                </a:xfrm>
                <a:custGeom>
                  <a:avLst/>
                  <a:gdLst>
                    <a:gd name="T0" fmla="*/ 331 w 693"/>
                    <a:gd name="T1" fmla="*/ 38 h 873"/>
                    <a:gd name="T2" fmla="*/ 352 w 693"/>
                    <a:gd name="T3" fmla="*/ 11 h 873"/>
                    <a:gd name="T4" fmla="*/ 388 w 693"/>
                    <a:gd name="T5" fmla="*/ 0 h 873"/>
                    <a:gd name="T6" fmla="*/ 411 w 693"/>
                    <a:gd name="T7" fmla="*/ 3 h 873"/>
                    <a:gd name="T8" fmla="*/ 422 w 693"/>
                    <a:gd name="T9" fmla="*/ 18 h 873"/>
                    <a:gd name="T10" fmla="*/ 435 w 693"/>
                    <a:gd name="T11" fmla="*/ 51 h 873"/>
                    <a:gd name="T12" fmla="*/ 439 w 693"/>
                    <a:gd name="T13" fmla="*/ 114 h 873"/>
                    <a:gd name="T14" fmla="*/ 434 w 693"/>
                    <a:gd name="T15" fmla="*/ 174 h 873"/>
                    <a:gd name="T16" fmla="*/ 432 w 693"/>
                    <a:gd name="T17" fmla="*/ 212 h 873"/>
                    <a:gd name="T18" fmla="*/ 444 w 693"/>
                    <a:gd name="T19" fmla="*/ 300 h 873"/>
                    <a:gd name="T20" fmla="*/ 460 w 693"/>
                    <a:gd name="T21" fmla="*/ 366 h 873"/>
                    <a:gd name="T22" fmla="*/ 468 w 693"/>
                    <a:gd name="T23" fmla="*/ 389 h 873"/>
                    <a:gd name="T24" fmla="*/ 489 w 693"/>
                    <a:gd name="T25" fmla="*/ 429 h 873"/>
                    <a:gd name="T26" fmla="*/ 531 w 693"/>
                    <a:gd name="T27" fmla="*/ 561 h 873"/>
                    <a:gd name="T28" fmla="*/ 563 w 693"/>
                    <a:gd name="T29" fmla="*/ 597 h 873"/>
                    <a:gd name="T30" fmla="*/ 617 w 693"/>
                    <a:gd name="T31" fmla="*/ 653 h 873"/>
                    <a:gd name="T32" fmla="*/ 693 w 693"/>
                    <a:gd name="T33" fmla="*/ 727 h 873"/>
                    <a:gd name="T34" fmla="*/ 422 w 693"/>
                    <a:gd name="T35" fmla="*/ 873 h 873"/>
                    <a:gd name="T36" fmla="*/ 259 w 693"/>
                    <a:gd name="T37" fmla="*/ 689 h 873"/>
                    <a:gd name="T38" fmla="*/ 195 w 693"/>
                    <a:gd name="T39" fmla="*/ 717 h 873"/>
                    <a:gd name="T40" fmla="*/ 96 w 693"/>
                    <a:gd name="T41" fmla="*/ 736 h 873"/>
                    <a:gd name="T42" fmla="*/ 31 w 693"/>
                    <a:gd name="T43" fmla="*/ 727 h 873"/>
                    <a:gd name="T44" fmla="*/ 0 w 693"/>
                    <a:gd name="T45" fmla="*/ 699 h 873"/>
                    <a:gd name="T46" fmla="*/ 0 w 693"/>
                    <a:gd name="T47" fmla="*/ 671 h 873"/>
                    <a:gd name="T48" fmla="*/ 18 w 693"/>
                    <a:gd name="T49" fmla="*/ 632 h 873"/>
                    <a:gd name="T50" fmla="*/ 77 w 693"/>
                    <a:gd name="T51" fmla="*/ 612 h 873"/>
                    <a:gd name="T52" fmla="*/ 157 w 693"/>
                    <a:gd name="T53" fmla="*/ 595 h 873"/>
                    <a:gd name="T54" fmla="*/ 214 w 693"/>
                    <a:gd name="T55" fmla="*/ 574 h 873"/>
                    <a:gd name="T56" fmla="*/ 241 w 693"/>
                    <a:gd name="T57" fmla="*/ 547 h 873"/>
                    <a:gd name="T58" fmla="*/ 280 w 693"/>
                    <a:gd name="T59" fmla="*/ 508 h 873"/>
                    <a:gd name="T60" fmla="*/ 303 w 693"/>
                    <a:gd name="T61" fmla="*/ 485 h 873"/>
                    <a:gd name="T62" fmla="*/ 326 w 693"/>
                    <a:gd name="T63" fmla="*/ 450 h 873"/>
                    <a:gd name="T64" fmla="*/ 326 w 693"/>
                    <a:gd name="T65" fmla="*/ 378 h 873"/>
                    <a:gd name="T66" fmla="*/ 319 w 693"/>
                    <a:gd name="T67" fmla="*/ 302 h 873"/>
                    <a:gd name="T68" fmla="*/ 303 w 693"/>
                    <a:gd name="T69" fmla="*/ 219 h 873"/>
                    <a:gd name="T70" fmla="*/ 315 w 693"/>
                    <a:gd name="T71" fmla="*/ 101 h 873"/>
                    <a:gd name="T72" fmla="*/ 331 w 693"/>
                    <a:gd name="T73" fmla="*/ 38 h 8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93" h="873">
                      <a:moveTo>
                        <a:pt x="331" y="38"/>
                      </a:moveTo>
                      <a:lnTo>
                        <a:pt x="352" y="11"/>
                      </a:lnTo>
                      <a:lnTo>
                        <a:pt x="388" y="0"/>
                      </a:lnTo>
                      <a:lnTo>
                        <a:pt x="411" y="3"/>
                      </a:lnTo>
                      <a:lnTo>
                        <a:pt x="422" y="18"/>
                      </a:lnTo>
                      <a:lnTo>
                        <a:pt x="435" y="51"/>
                      </a:lnTo>
                      <a:lnTo>
                        <a:pt x="439" y="114"/>
                      </a:lnTo>
                      <a:lnTo>
                        <a:pt x="434" y="174"/>
                      </a:lnTo>
                      <a:lnTo>
                        <a:pt x="432" y="212"/>
                      </a:lnTo>
                      <a:lnTo>
                        <a:pt x="444" y="300"/>
                      </a:lnTo>
                      <a:lnTo>
                        <a:pt x="460" y="366"/>
                      </a:lnTo>
                      <a:lnTo>
                        <a:pt x="468" y="389"/>
                      </a:lnTo>
                      <a:lnTo>
                        <a:pt x="489" y="429"/>
                      </a:lnTo>
                      <a:lnTo>
                        <a:pt x="531" y="561"/>
                      </a:lnTo>
                      <a:lnTo>
                        <a:pt x="563" y="597"/>
                      </a:lnTo>
                      <a:lnTo>
                        <a:pt x="617" y="653"/>
                      </a:lnTo>
                      <a:lnTo>
                        <a:pt x="693" y="727"/>
                      </a:lnTo>
                      <a:lnTo>
                        <a:pt x="422" y="873"/>
                      </a:lnTo>
                      <a:lnTo>
                        <a:pt x="259" y="689"/>
                      </a:lnTo>
                      <a:lnTo>
                        <a:pt x="195" y="717"/>
                      </a:lnTo>
                      <a:lnTo>
                        <a:pt x="96" y="736"/>
                      </a:lnTo>
                      <a:lnTo>
                        <a:pt x="31" y="727"/>
                      </a:lnTo>
                      <a:lnTo>
                        <a:pt x="0" y="699"/>
                      </a:lnTo>
                      <a:lnTo>
                        <a:pt x="0" y="671"/>
                      </a:lnTo>
                      <a:lnTo>
                        <a:pt x="18" y="632"/>
                      </a:lnTo>
                      <a:lnTo>
                        <a:pt x="77" y="612"/>
                      </a:lnTo>
                      <a:lnTo>
                        <a:pt x="157" y="595"/>
                      </a:lnTo>
                      <a:lnTo>
                        <a:pt x="214" y="574"/>
                      </a:lnTo>
                      <a:lnTo>
                        <a:pt x="241" y="547"/>
                      </a:lnTo>
                      <a:lnTo>
                        <a:pt x="280" y="508"/>
                      </a:lnTo>
                      <a:lnTo>
                        <a:pt x="303" y="485"/>
                      </a:lnTo>
                      <a:lnTo>
                        <a:pt x="326" y="450"/>
                      </a:lnTo>
                      <a:lnTo>
                        <a:pt x="326" y="378"/>
                      </a:lnTo>
                      <a:lnTo>
                        <a:pt x="319" y="302"/>
                      </a:lnTo>
                      <a:lnTo>
                        <a:pt x="303" y="219"/>
                      </a:lnTo>
                      <a:lnTo>
                        <a:pt x="315" y="101"/>
                      </a:lnTo>
                      <a:lnTo>
                        <a:pt x="331" y="38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251" name="Freeform 91"/>
                <p:cNvSpPr/>
                <p:nvPr/>
              </p:nvSpPr>
              <p:spPr bwMode="auto">
                <a:xfrm>
                  <a:off x="2682" y="1739"/>
                  <a:ext cx="437" cy="622"/>
                </a:xfrm>
                <a:custGeom>
                  <a:avLst/>
                  <a:gdLst>
                    <a:gd name="T0" fmla="*/ 254 w 874"/>
                    <a:gd name="T1" fmla="*/ 21 h 1244"/>
                    <a:gd name="T2" fmla="*/ 192 w 874"/>
                    <a:gd name="T3" fmla="*/ 64 h 1244"/>
                    <a:gd name="T4" fmla="*/ 149 w 874"/>
                    <a:gd name="T5" fmla="*/ 101 h 1244"/>
                    <a:gd name="T6" fmla="*/ 118 w 874"/>
                    <a:gd name="T7" fmla="*/ 150 h 1244"/>
                    <a:gd name="T8" fmla="*/ 80 w 874"/>
                    <a:gd name="T9" fmla="*/ 203 h 1244"/>
                    <a:gd name="T10" fmla="*/ 63 w 874"/>
                    <a:gd name="T11" fmla="*/ 277 h 1244"/>
                    <a:gd name="T12" fmla="*/ 46 w 874"/>
                    <a:gd name="T13" fmla="*/ 335 h 1244"/>
                    <a:gd name="T14" fmla="*/ 46 w 874"/>
                    <a:gd name="T15" fmla="*/ 405 h 1244"/>
                    <a:gd name="T16" fmla="*/ 63 w 874"/>
                    <a:gd name="T17" fmla="*/ 501 h 1244"/>
                    <a:gd name="T18" fmla="*/ 67 w 874"/>
                    <a:gd name="T19" fmla="*/ 590 h 1244"/>
                    <a:gd name="T20" fmla="*/ 43 w 874"/>
                    <a:gd name="T21" fmla="*/ 683 h 1244"/>
                    <a:gd name="T22" fmla="*/ 17 w 874"/>
                    <a:gd name="T23" fmla="*/ 772 h 1244"/>
                    <a:gd name="T24" fmla="*/ 0 w 874"/>
                    <a:gd name="T25" fmla="*/ 853 h 1244"/>
                    <a:gd name="T26" fmla="*/ 0 w 874"/>
                    <a:gd name="T27" fmla="*/ 922 h 1244"/>
                    <a:gd name="T28" fmla="*/ 5 w 874"/>
                    <a:gd name="T29" fmla="*/ 985 h 1244"/>
                    <a:gd name="T30" fmla="*/ 17 w 874"/>
                    <a:gd name="T31" fmla="*/ 1036 h 1244"/>
                    <a:gd name="T32" fmla="*/ 41 w 874"/>
                    <a:gd name="T33" fmla="*/ 1089 h 1244"/>
                    <a:gd name="T34" fmla="*/ 74 w 874"/>
                    <a:gd name="T35" fmla="*/ 1128 h 1244"/>
                    <a:gd name="T36" fmla="*/ 115 w 874"/>
                    <a:gd name="T37" fmla="*/ 1157 h 1244"/>
                    <a:gd name="T38" fmla="*/ 196 w 874"/>
                    <a:gd name="T39" fmla="*/ 1207 h 1244"/>
                    <a:gd name="T40" fmla="*/ 286 w 874"/>
                    <a:gd name="T41" fmla="*/ 1230 h 1244"/>
                    <a:gd name="T42" fmla="*/ 378 w 874"/>
                    <a:gd name="T43" fmla="*/ 1244 h 1244"/>
                    <a:gd name="T44" fmla="*/ 465 w 874"/>
                    <a:gd name="T45" fmla="*/ 1232 h 1244"/>
                    <a:gd name="T46" fmla="*/ 540 w 874"/>
                    <a:gd name="T47" fmla="*/ 1218 h 1244"/>
                    <a:gd name="T48" fmla="*/ 621 w 874"/>
                    <a:gd name="T49" fmla="*/ 1183 h 1244"/>
                    <a:gd name="T50" fmla="*/ 690 w 874"/>
                    <a:gd name="T51" fmla="*/ 1149 h 1244"/>
                    <a:gd name="T52" fmla="*/ 747 w 874"/>
                    <a:gd name="T53" fmla="*/ 1103 h 1244"/>
                    <a:gd name="T54" fmla="*/ 816 w 874"/>
                    <a:gd name="T55" fmla="*/ 1022 h 1244"/>
                    <a:gd name="T56" fmla="*/ 845 w 874"/>
                    <a:gd name="T57" fmla="*/ 979 h 1244"/>
                    <a:gd name="T58" fmla="*/ 862 w 874"/>
                    <a:gd name="T59" fmla="*/ 922 h 1244"/>
                    <a:gd name="T60" fmla="*/ 873 w 874"/>
                    <a:gd name="T61" fmla="*/ 864 h 1244"/>
                    <a:gd name="T62" fmla="*/ 874 w 874"/>
                    <a:gd name="T63" fmla="*/ 811 h 1244"/>
                    <a:gd name="T64" fmla="*/ 864 w 874"/>
                    <a:gd name="T65" fmla="*/ 745 h 1244"/>
                    <a:gd name="T66" fmla="*/ 853 w 874"/>
                    <a:gd name="T67" fmla="*/ 683 h 1244"/>
                    <a:gd name="T68" fmla="*/ 837 w 874"/>
                    <a:gd name="T69" fmla="*/ 563 h 1244"/>
                    <a:gd name="T70" fmla="*/ 845 w 874"/>
                    <a:gd name="T71" fmla="*/ 503 h 1244"/>
                    <a:gd name="T72" fmla="*/ 864 w 874"/>
                    <a:gd name="T73" fmla="*/ 437 h 1244"/>
                    <a:gd name="T74" fmla="*/ 873 w 874"/>
                    <a:gd name="T75" fmla="*/ 319 h 1244"/>
                    <a:gd name="T76" fmla="*/ 864 w 874"/>
                    <a:gd name="T77" fmla="*/ 213 h 1244"/>
                    <a:gd name="T78" fmla="*/ 845 w 874"/>
                    <a:gd name="T79" fmla="*/ 141 h 1244"/>
                    <a:gd name="T80" fmla="*/ 805 w 874"/>
                    <a:gd name="T81" fmla="*/ 92 h 1244"/>
                    <a:gd name="T82" fmla="*/ 704 w 874"/>
                    <a:gd name="T83" fmla="*/ 42 h 1244"/>
                    <a:gd name="T84" fmla="*/ 586 w 874"/>
                    <a:gd name="T85" fmla="*/ 11 h 1244"/>
                    <a:gd name="T86" fmla="*/ 393 w 874"/>
                    <a:gd name="T87" fmla="*/ 0 h 1244"/>
                    <a:gd name="T88" fmla="*/ 254 w 874"/>
                    <a:gd name="T89" fmla="*/ 21 h 1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874" h="1244">
                      <a:moveTo>
                        <a:pt x="254" y="21"/>
                      </a:moveTo>
                      <a:lnTo>
                        <a:pt x="192" y="64"/>
                      </a:lnTo>
                      <a:lnTo>
                        <a:pt x="149" y="101"/>
                      </a:lnTo>
                      <a:lnTo>
                        <a:pt x="118" y="150"/>
                      </a:lnTo>
                      <a:lnTo>
                        <a:pt x="80" y="203"/>
                      </a:lnTo>
                      <a:lnTo>
                        <a:pt x="63" y="277"/>
                      </a:lnTo>
                      <a:lnTo>
                        <a:pt x="46" y="335"/>
                      </a:lnTo>
                      <a:lnTo>
                        <a:pt x="46" y="405"/>
                      </a:lnTo>
                      <a:lnTo>
                        <a:pt x="63" y="501"/>
                      </a:lnTo>
                      <a:lnTo>
                        <a:pt x="67" y="590"/>
                      </a:lnTo>
                      <a:lnTo>
                        <a:pt x="43" y="683"/>
                      </a:lnTo>
                      <a:lnTo>
                        <a:pt x="17" y="772"/>
                      </a:lnTo>
                      <a:lnTo>
                        <a:pt x="0" y="853"/>
                      </a:lnTo>
                      <a:lnTo>
                        <a:pt x="0" y="922"/>
                      </a:lnTo>
                      <a:lnTo>
                        <a:pt x="5" y="985"/>
                      </a:lnTo>
                      <a:lnTo>
                        <a:pt x="17" y="1036"/>
                      </a:lnTo>
                      <a:lnTo>
                        <a:pt x="41" y="1089"/>
                      </a:lnTo>
                      <a:lnTo>
                        <a:pt x="74" y="1128"/>
                      </a:lnTo>
                      <a:lnTo>
                        <a:pt x="115" y="1157"/>
                      </a:lnTo>
                      <a:lnTo>
                        <a:pt x="196" y="1207"/>
                      </a:lnTo>
                      <a:lnTo>
                        <a:pt x="286" y="1230"/>
                      </a:lnTo>
                      <a:lnTo>
                        <a:pt x="378" y="1244"/>
                      </a:lnTo>
                      <a:lnTo>
                        <a:pt x="465" y="1232"/>
                      </a:lnTo>
                      <a:lnTo>
                        <a:pt x="540" y="1218"/>
                      </a:lnTo>
                      <a:lnTo>
                        <a:pt x="621" y="1183"/>
                      </a:lnTo>
                      <a:lnTo>
                        <a:pt x="690" y="1149"/>
                      </a:lnTo>
                      <a:lnTo>
                        <a:pt x="747" y="1103"/>
                      </a:lnTo>
                      <a:lnTo>
                        <a:pt x="816" y="1022"/>
                      </a:lnTo>
                      <a:lnTo>
                        <a:pt x="845" y="979"/>
                      </a:lnTo>
                      <a:lnTo>
                        <a:pt x="862" y="922"/>
                      </a:lnTo>
                      <a:lnTo>
                        <a:pt x="873" y="864"/>
                      </a:lnTo>
                      <a:lnTo>
                        <a:pt x="874" y="811"/>
                      </a:lnTo>
                      <a:lnTo>
                        <a:pt x="864" y="745"/>
                      </a:lnTo>
                      <a:lnTo>
                        <a:pt x="853" y="683"/>
                      </a:lnTo>
                      <a:lnTo>
                        <a:pt x="837" y="563"/>
                      </a:lnTo>
                      <a:lnTo>
                        <a:pt x="845" y="503"/>
                      </a:lnTo>
                      <a:lnTo>
                        <a:pt x="864" y="437"/>
                      </a:lnTo>
                      <a:lnTo>
                        <a:pt x="873" y="319"/>
                      </a:lnTo>
                      <a:lnTo>
                        <a:pt x="864" y="213"/>
                      </a:lnTo>
                      <a:lnTo>
                        <a:pt x="845" y="141"/>
                      </a:lnTo>
                      <a:lnTo>
                        <a:pt x="805" y="92"/>
                      </a:lnTo>
                      <a:lnTo>
                        <a:pt x="704" y="42"/>
                      </a:lnTo>
                      <a:lnTo>
                        <a:pt x="586" y="11"/>
                      </a:lnTo>
                      <a:lnTo>
                        <a:pt x="393" y="0"/>
                      </a:lnTo>
                      <a:lnTo>
                        <a:pt x="254" y="21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grpSp>
              <p:nvGrpSpPr>
                <p:cNvPr id="81988" name="Group 92"/>
                <p:cNvGrpSpPr/>
                <p:nvPr/>
              </p:nvGrpSpPr>
              <p:grpSpPr bwMode="auto">
                <a:xfrm>
                  <a:off x="2802" y="2002"/>
                  <a:ext cx="216" cy="233"/>
                  <a:chOff x="2802" y="2002"/>
                  <a:chExt cx="216" cy="233"/>
                </a:xfrm>
              </p:grpSpPr>
              <p:sp>
                <p:nvSpPr>
                  <p:cNvPr id="257" name="Freeform 93"/>
                  <p:cNvSpPr/>
                  <p:nvPr/>
                </p:nvSpPr>
                <p:spPr bwMode="auto">
                  <a:xfrm>
                    <a:off x="2802" y="2206"/>
                    <a:ext cx="216" cy="9"/>
                  </a:xfrm>
                  <a:custGeom>
                    <a:avLst/>
                    <a:gdLst>
                      <a:gd name="T0" fmla="*/ 0 w 431"/>
                      <a:gd name="T1" fmla="*/ 4 h 19"/>
                      <a:gd name="T2" fmla="*/ 39 w 431"/>
                      <a:gd name="T3" fmla="*/ 0 h 19"/>
                      <a:gd name="T4" fmla="*/ 98 w 431"/>
                      <a:gd name="T5" fmla="*/ 0 h 19"/>
                      <a:gd name="T6" fmla="*/ 151 w 431"/>
                      <a:gd name="T7" fmla="*/ 0 h 19"/>
                      <a:gd name="T8" fmla="*/ 217 w 431"/>
                      <a:gd name="T9" fmla="*/ 11 h 19"/>
                      <a:gd name="T10" fmla="*/ 292 w 431"/>
                      <a:gd name="T11" fmla="*/ 11 h 19"/>
                      <a:gd name="T12" fmla="*/ 365 w 431"/>
                      <a:gd name="T13" fmla="*/ 11 h 19"/>
                      <a:gd name="T14" fmla="*/ 431 w 431"/>
                      <a:gd name="T15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31" h="19">
                        <a:moveTo>
                          <a:pt x="0" y="4"/>
                        </a:moveTo>
                        <a:lnTo>
                          <a:pt x="39" y="0"/>
                        </a:lnTo>
                        <a:lnTo>
                          <a:pt x="98" y="0"/>
                        </a:lnTo>
                        <a:lnTo>
                          <a:pt x="151" y="0"/>
                        </a:lnTo>
                        <a:lnTo>
                          <a:pt x="217" y="11"/>
                        </a:lnTo>
                        <a:lnTo>
                          <a:pt x="292" y="11"/>
                        </a:lnTo>
                        <a:lnTo>
                          <a:pt x="365" y="11"/>
                        </a:lnTo>
                        <a:lnTo>
                          <a:pt x="431" y="19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400" b="1" kern="0">
                      <a:solidFill>
                        <a:srgbClr val="29698D"/>
                      </a:solidFill>
                    </a:endParaRPr>
                  </a:p>
                </p:txBody>
              </p:sp>
              <p:sp>
                <p:nvSpPr>
                  <p:cNvPr id="258" name="Freeform 94"/>
                  <p:cNvSpPr/>
                  <p:nvPr/>
                </p:nvSpPr>
                <p:spPr bwMode="auto">
                  <a:xfrm>
                    <a:off x="2877" y="2232"/>
                    <a:ext cx="46" cy="3"/>
                  </a:xfrm>
                  <a:custGeom>
                    <a:avLst/>
                    <a:gdLst>
                      <a:gd name="T0" fmla="*/ 0 w 92"/>
                      <a:gd name="T1" fmla="*/ 5 h 5"/>
                      <a:gd name="T2" fmla="*/ 67 w 92"/>
                      <a:gd name="T3" fmla="*/ 0 h 5"/>
                      <a:gd name="T4" fmla="*/ 92 w 92"/>
                      <a:gd name="T5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92" h="5">
                        <a:moveTo>
                          <a:pt x="0" y="5"/>
                        </a:moveTo>
                        <a:lnTo>
                          <a:pt x="67" y="0"/>
                        </a:lnTo>
                        <a:lnTo>
                          <a:pt x="92" y="5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400" b="1" kern="0">
                      <a:solidFill>
                        <a:srgbClr val="29698D"/>
                      </a:solidFill>
                    </a:endParaRPr>
                  </a:p>
                </p:txBody>
              </p:sp>
              <p:sp>
                <p:nvSpPr>
                  <p:cNvPr id="259" name="Freeform 95"/>
                  <p:cNvSpPr/>
                  <p:nvPr/>
                </p:nvSpPr>
                <p:spPr bwMode="auto">
                  <a:xfrm>
                    <a:off x="2858" y="2002"/>
                    <a:ext cx="101" cy="155"/>
                  </a:xfrm>
                  <a:custGeom>
                    <a:avLst/>
                    <a:gdLst>
                      <a:gd name="T0" fmla="*/ 138 w 202"/>
                      <a:gd name="T1" fmla="*/ 0 h 309"/>
                      <a:gd name="T2" fmla="*/ 132 w 202"/>
                      <a:gd name="T3" fmla="*/ 53 h 309"/>
                      <a:gd name="T4" fmla="*/ 143 w 202"/>
                      <a:gd name="T5" fmla="*/ 104 h 309"/>
                      <a:gd name="T6" fmla="*/ 155 w 202"/>
                      <a:gd name="T7" fmla="*/ 139 h 309"/>
                      <a:gd name="T8" fmla="*/ 177 w 202"/>
                      <a:gd name="T9" fmla="*/ 190 h 309"/>
                      <a:gd name="T10" fmla="*/ 189 w 202"/>
                      <a:gd name="T11" fmla="*/ 223 h 309"/>
                      <a:gd name="T12" fmla="*/ 202 w 202"/>
                      <a:gd name="T13" fmla="*/ 264 h 309"/>
                      <a:gd name="T14" fmla="*/ 189 w 202"/>
                      <a:gd name="T15" fmla="*/ 293 h 309"/>
                      <a:gd name="T16" fmla="*/ 173 w 202"/>
                      <a:gd name="T17" fmla="*/ 303 h 309"/>
                      <a:gd name="T18" fmla="*/ 143 w 202"/>
                      <a:gd name="T19" fmla="*/ 309 h 309"/>
                      <a:gd name="T20" fmla="*/ 109 w 202"/>
                      <a:gd name="T21" fmla="*/ 293 h 309"/>
                      <a:gd name="T22" fmla="*/ 63 w 202"/>
                      <a:gd name="T23" fmla="*/ 287 h 309"/>
                      <a:gd name="T24" fmla="*/ 0 w 202"/>
                      <a:gd name="T25" fmla="*/ 297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02" h="309">
                        <a:moveTo>
                          <a:pt x="138" y="0"/>
                        </a:moveTo>
                        <a:lnTo>
                          <a:pt x="132" y="53"/>
                        </a:lnTo>
                        <a:lnTo>
                          <a:pt x="143" y="104"/>
                        </a:lnTo>
                        <a:lnTo>
                          <a:pt x="155" y="139"/>
                        </a:lnTo>
                        <a:lnTo>
                          <a:pt x="177" y="190"/>
                        </a:lnTo>
                        <a:lnTo>
                          <a:pt x="189" y="223"/>
                        </a:lnTo>
                        <a:lnTo>
                          <a:pt x="202" y="264"/>
                        </a:lnTo>
                        <a:lnTo>
                          <a:pt x="189" y="293"/>
                        </a:lnTo>
                        <a:lnTo>
                          <a:pt x="173" y="303"/>
                        </a:lnTo>
                        <a:lnTo>
                          <a:pt x="143" y="309"/>
                        </a:lnTo>
                        <a:lnTo>
                          <a:pt x="109" y="293"/>
                        </a:lnTo>
                        <a:lnTo>
                          <a:pt x="63" y="287"/>
                        </a:lnTo>
                        <a:lnTo>
                          <a:pt x="0" y="297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400" b="1" kern="0">
                      <a:solidFill>
                        <a:srgbClr val="29698D"/>
                      </a:solidFill>
                    </a:endParaRPr>
                  </a:p>
                </p:txBody>
              </p:sp>
            </p:grpSp>
            <p:grpSp>
              <p:nvGrpSpPr>
                <p:cNvPr id="81989" name="Group 96"/>
                <p:cNvGrpSpPr/>
                <p:nvPr/>
              </p:nvGrpSpPr>
              <p:grpSpPr bwMode="auto">
                <a:xfrm>
                  <a:off x="2780" y="1904"/>
                  <a:ext cx="287" cy="26"/>
                  <a:chOff x="2780" y="1904"/>
                  <a:chExt cx="287" cy="26"/>
                </a:xfrm>
              </p:grpSpPr>
              <p:sp>
                <p:nvSpPr>
                  <p:cNvPr id="255" name="Freeform 97"/>
                  <p:cNvSpPr/>
                  <p:nvPr/>
                </p:nvSpPr>
                <p:spPr bwMode="auto">
                  <a:xfrm>
                    <a:off x="2780" y="1904"/>
                    <a:ext cx="116" cy="24"/>
                  </a:xfrm>
                  <a:custGeom>
                    <a:avLst/>
                    <a:gdLst>
                      <a:gd name="T0" fmla="*/ 0 w 232"/>
                      <a:gd name="T1" fmla="*/ 49 h 49"/>
                      <a:gd name="T2" fmla="*/ 33 w 232"/>
                      <a:gd name="T3" fmla="*/ 28 h 49"/>
                      <a:gd name="T4" fmla="*/ 64 w 232"/>
                      <a:gd name="T5" fmla="*/ 14 h 49"/>
                      <a:gd name="T6" fmla="*/ 98 w 232"/>
                      <a:gd name="T7" fmla="*/ 6 h 49"/>
                      <a:gd name="T8" fmla="*/ 126 w 232"/>
                      <a:gd name="T9" fmla="*/ 3 h 49"/>
                      <a:gd name="T10" fmla="*/ 148 w 232"/>
                      <a:gd name="T11" fmla="*/ 0 h 49"/>
                      <a:gd name="T12" fmla="*/ 187 w 232"/>
                      <a:gd name="T13" fmla="*/ 11 h 49"/>
                      <a:gd name="T14" fmla="*/ 232 w 232"/>
                      <a:gd name="T15" fmla="*/ 25 h 49"/>
                      <a:gd name="T16" fmla="*/ 230 w 232"/>
                      <a:gd name="T17" fmla="*/ 38 h 49"/>
                      <a:gd name="T18" fmla="*/ 211 w 232"/>
                      <a:gd name="T19" fmla="*/ 41 h 49"/>
                      <a:gd name="T20" fmla="*/ 187 w 232"/>
                      <a:gd name="T21" fmla="*/ 33 h 49"/>
                      <a:gd name="T22" fmla="*/ 146 w 232"/>
                      <a:gd name="T23" fmla="*/ 29 h 49"/>
                      <a:gd name="T24" fmla="*/ 120 w 232"/>
                      <a:gd name="T25" fmla="*/ 28 h 49"/>
                      <a:gd name="T26" fmla="*/ 96 w 232"/>
                      <a:gd name="T27" fmla="*/ 33 h 49"/>
                      <a:gd name="T28" fmla="*/ 64 w 232"/>
                      <a:gd name="T29" fmla="*/ 41 h 49"/>
                      <a:gd name="T30" fmla="*/ 36 w 232"/>
                      <a:gd name="T31" fmla="*/ 46 h 49"/>
                      <a:gd name="T32" fmla="*/ 0 w 232"/>
                      <a:gd name="T33" fmla="*/ 49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32" h="49">
                        <a:moveTo>
                          <a:pt x="0" y="49"/>
                        </a:moveTo>
                        <a:lnTo>
                          <a:pt x="33" y="28"/>
                        </a:lnTo>
                        <a:lnTo>
                          <a:pt x="64" y="14"/>
                        </a:lnTo>
                        <a:lnTo>
                          <a:pt x="98" y="6"/>
                        </a:lnTo>
                        <a:lnTo>
                          <a:pt x="126" y="3"/>
                        </a:lnTo>
                        <a:lnTo>
                          <a:pt x="148" y="0"/>
                        </a:lnTo>
                        <a:lnTo>
                          <a:pt x="187" y="11"/>
                        </a:lnTo>
                        <a:lnTo>
                          <a:pt x="232" y="25"/>
                        </a:lnTo>
                        <a:lnTo>
                          <a:pt x="230" y="38"/>
                        </a:lnTo>
                        <a:lnTo>
                          <a:pt x="211" y="41"/>
                        </a:lnTo>
                        <a:lnTo>
                          <a:pt x="187" y="33"/>
                        </a:lnTo>
                        <a:lnTo>
                          <a:pt x="146" y="29"/>
                        </a:lnTo>
                        <a:lnTo>
                          <a:pt x="120" y="28"/>
                        </a:lnTo>
                        <a:lnTo>
                          <a:pt x="96" y="33"/>
                        </a:lnTo>
                        <a:lnTo>
                          <a:pt x="64" y="41"/>
                        </a:lnTo>
                        <a:lnTo>
                          <a:pt x="36" y="46"/>
                        </a:lnTo>
                        <a:lnTo>
                          <a:pt x="0" y="49"/>
                        </a:lnTo>
                        <a:close/>
                      </a:path>
                    </a:pathLst>
                  </a:custGeom>
                  <a:solidFill>
                    <a:srgbClr val="80400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400" b="1" kern="0">
                      <a:solidFill>
                        <a:srgbClr val="29698D"/>
                      </a:solidFill>
                    </a:endParaRPr>
                  </a:p>
                </p:txBody>
              </p:sp>
              <p:sp>
                <p:nvSpPr>
                  <p:cNvPr id="256" name="Freeform 98"/>
                  <p:cNvSpPr/>
                  <p:nvPr/>
                </p:nvSpPr>
                <p:spPr bwMode="auto">
                  <a:xfrm>
                    <a:off x="2954" y="1906"/>
                    <a:ext cx="113" cy="24"/>
                  </a:xfrm>
                  <a:custGeom>
                    <a:avLst/>
                    <a:gdLst>
                      <a:gd name="T0" fmla="*/ 226 w 226"/>
                      <a:gd name="T1" fmla="*/ 48 h 48"/>
                      <a:gd name="T2" fmla="*/ 194 w 226"/>
                      <a:gd name="T3" fmla="*/ 26 h 48"/>
                      <a:gd name="T4" fmla="*/ 162 w 226"/>
                      <a:gd name="T5" fmla="*/ 13 h 48"/>
                      <a:gd name="T6" fmla="*/ 131 w 226"/>
                      <a:gd name="T7" fmla="*/ 6 h 48"/>
                      <a:gd name="T8" fmla="*/ 104 w 226"/>
                      <a:gd name="T9" fmla="*/ 2 h 48"/>
                      <a:gd name="T10" fmla="*/ 83 w 226"/>
                      <a:gd name="T11" fmla="*/ 0 h 48"/>
                      <a:gd name="T12" fmla="*/ 45 w 226"/>
                      <a:gd name="T13" fmla="*/ 10 h 48"/>
                      <a:gd name="T14" fmla="*/ 0 w 226"/>
                      <a:gd name="T15" fmla="*/ 23 h 48"/>
                      <a:gd name="T16" fmla="*/ 3 w 226"/>
                      <a:gd name="T17" fmla="*/ 37 h 48"/>
                      <a:gd name="T18" fmla="*/ 21 w 226"/>
                      <a:gd name="T19" fmla="*/ 40 h 48"/>
                      <a:gd name="T20" fmla="*/ 45 w 226"/>
                      <a:gd name="T21" fmla="*/ 32 h 48"/>
                      <a:gd name="T22" fmla="*/ 85 w 226"/>
                      <a:gd name="T23" fmla="*/ 29 h 48"/>
                      <a:gd name="T24" fmla="*/ 110 w 226"/>
                      <a:gd name="T25" fmla="*/ 26 h 48"/>
                      <a:gd name="T26" fmla="*/ 133 w 226"/>
                      <a:gd name="T27" fmla="*/ 32 h 48"/>
                      <a:gd name="T28" fmla="*/ 162 w 226"/>
                      <a:gd name="T29" fmla="*/ 40 h 48"/>
                      <a:gd name="T30" fmla="*/ 191 w 226"/>
                      <a:gd name="T31" fmla="*/ 46 h 48"/>
                      <a:gd name="T32" fmla="*/ 226 w 226"/>
                      <a:gd name="T33" fmla="*/ 48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26" h="48">
                        <a:moveTo>
                          <a:pt x="226" y="48"/>
                        </a:moveTo>
                        <a:lnTo>
                          <a:pt x="194" y="26"/>
                        </a:lnTo>
                        <a:lnTo>
                          <a:pt x="162" y="13"/>
                        </a:lnTo>
                        <a:lnTo>
                          <a:pt x="131" y="6"/>
                        </a:lnTo>
                        <a:lnTo>
                          <a:pt x="104" y="2"/>
                        </a:lnTo>
                        <a:lnTo>
                          <a:pt x="83" y="0"/>
                        </a:lnTo>
                        <a:lnTo>
                          <a:pt x="45" y="10"/>
                        </a:lnTo>
                        <a:lnTo>
                          <a:pt x="0" y="23"/>
                        </a:lnTo>
                        <a:lnTo>
                          <a:pt x="3" y="37"/>
                        </a:lnTo>
                        <a:lnTo>
                          <a:pt x="21" y="40"/>
                        </a:lnTo>
                        <a:lnTo>
                          <a:pt x="45" y="32"/>
                        </a:lnTo>
                        <a:lnTo>
                          <a:pt x="85" y="29"/>
                        </a:lnTo>
                        <a:lnTo>
                          <a:pt x="110" y="26"/>
                        </a:lnTo>
                        <a:lnTo>
                          <a:pt x="133" y="32"/>
                        </a:lnTo>
                        <a:lnTo>
                          <a:pt x="162" y="40"/>
                        </a:lnTo>
                        <a:lnTo>
                          <a:pt x="191" y="46"/>
                        </a:lnTo>
                        <a:lnTo>
                          <a:pt x="226" y="48"/>
                        </a:lnTo>
                        <a:close/>
                      </a:path>
                    </a:pathLst>
                  </a:custGeom>
                  <a:solidFill>
                    <a:srgbClr val="80400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400" b="1" kern="0">
                      <a:solidFill>
                        <a:srgbClr val="29698D"/>
                      </a:solidFill>
                    </a:endParaRPr>
                  </a:p>
                </p:txBody>
              </p:sp>
            </p:grpSp>
            <p:sp>
              <p:nvSpPr>
                <p:cNvPr id="254" name="Freeform 99"/>
                <p:cNvSpPr/>
                <p:nvPr/>
              </p:nvSpPr>
              <p:spPr bwMode="auto">
                <a:xfrm>
                  <a:off x="2694" y="1686"/>
                  <a:ext cx="451" cy="294"/>
                </a:xfrm>
                <a:custGeom>
                  <a:avLst/>
                  <a:gdLst>
                    <a:gd name="T0" fmla="*/ 23 w 903"/>
                    <a:gd name="T1" fmla="*/ 580 h 586"/>
                    <a:gd name="T2" fmla="*/ 67 w 903"/>
                    <a:gd name="T3" fmla="*/ 586 h 586"/>
                    <a:gd name="T4" fmla="*/ 57 w 903"/>
                    <a:gd name="T5" fmla="*/ 503 h 586"/>
                    <a:gd name="T6" fmla="*/ 110 w 903"/>
                    <a:gd name="T7" fmla="*/ 428 h 586"/>
                    <a:gd name="T8" fmla="*/ 114 w 903"/>
                    <a:gd name="T9" fmla="*/ 337 h 586"/>
                    <a:gd name="T10" fmla="*/ 179 w 903"/>
                    <a:gd name="T11" fmla="*/ 286 h 586"/>
                    <a:gd name="T12" fmla="*/ 179 w 903"/>
                    <a:gd name="T13" fmla="*/ 212 h 586"/>
                    <a:gd name="T14" fmla="*/ 235 w 903"/>
                    <a:gd name="T15" fmla="*/ 207 h 586"/>
                    <a:gd name="T16" fmla="*/ 287 w 903"/>
                    <a:gd name="T17" fmla="*/ 166 h 586"/>
                    <a:gd name="T18" fmla="*/ 372 w 903"/>
                    <a:gd name="T19" fmla="*/ 217 h 586"/>
                    <a:gd name="T20" fmla="*/ 390 w 903"/>
                    <a:gd name="T21" fmla="*/ 189 h 586"/>
                    <a:gd name="T22" fmla="*/ 476 w 903"/>
                    <a:gd name="T23" fmla="*/ 217 h 586"/>
                    <a:gd name="T24" fmla="*/ 453 w 903"/>
                    <a:gd name="T25" fmla="*/ 166 h 586"/>
                    <a:gd name="T26" fmla="*/ 563 w 903"/>
                    <a:gd name="T27" fmla="*/ 229 h 586"/>
                    <a:gd name="T28" fmla="*/ 574 w 903"/>
                    <a:gd name="T29" fmla="*/ 189 h 586"/>
                    <a:gd name="T30" fmla="*/ 673 w 903"/>
                    <a:gd name="T31" fmla="*/ 252 h 586"/>
                    <a:gd name="T32" fmla="*/ 724 w 903"/>
                    <a:gd name="T33" fmla="*/ 240 h 586"/>
                    <a:gd name="T34" fmla="*/ 752 w 903"/>
                    <a:gd name="T35" fmla="*/ 303 h 586"/>
                    <a:gd name="T36" fmla="*/ 787 w 903"/>
                    <a:gd name="T37" fmla="*/ 296 h 586"/>
                    <a:gd name="T38" fmla="*/ 814 w 903"/>
                    <a:gd name="T39" fmla="*/ 341 h 586"/>
                    <a:gd name="T40" fmla="*/ 790 w 903"/>
                    <a:gd name="T41" fmla="*/ 421 h 586"/>
                    <a:gd name="T42" fmla="*/ 799 w 903"/>
                    <a:gd name="T43" fmla="*/ 488 h 586"/>
                    <a:gd name="T44" fmla="*/ 820 w 903"/>
                    <a:gd name="T45" fmla="*/ 574 h 586"/>
                    <a:gd name="T46" fmla="*/ 845 w 903"/>
                    <a:gd name="T47" fmla="*/ 574 h 586"/>
                    <a:gd name="T48" fmla="*/ 872 w 903"/>
                    <a:gd name="T49" fmla="*/ 517 h 586"/>
                    <a:gd name="T50" fmla="*/ 890 w 903"/>
                    <a:gd name="T51" fmla="*/ 463 h 586"/>
                    <a:gd name="T52" fmla="*/ 903 w 903"/>
                    <a:gd name="T53" fmla="*/ 383 h 586"/>
                    <a:gd name="T54" fmla="*/ 890 w 903"/>
                    <a:gd name="T55" fmla="*/ 264 h 586"/>
                    <a:gd name="T56" fmla="*/ 844 w 903"/>
                    <a:gd name="T57" fmla="*/ 182 h 586"/>
                    <a:gd name="T58" fmla="*/ 810 w 903"/>
                    <a:gd name="T59" fmla="*/ 132 h 586"/>
                    <a:gd name="T60" fmla="*/ 752 w 903"/>
                    <a:gd name="T61" fmla="*/ 79 h 586"/>
                    <a:gd name="T62" fmla="*/ 667 w 903"/>
                    <a:gd name="T63" fmla="*/ 40 h 586"/>
                    <a:gd name="T64" fmla="*/ 580 w 903"/>
                    <a:gd name="T65" fmla="*/ 16 h 586"/>
                    <a:gd name="T66" fmla="*/ 453 w 903"/>
                    <a:gd name="T67" fmla="*/ 0 h 586"/>
                    <a:gd name="T68" fmla="*/ 337 w 903"/>
                    <a:gd name="T69" fmla="*/ 16 h 586"/>
                    <a:gd name="T70" fmla="*/ 258 w 903"/>
                    <a:gd name="T71" fmla="*/ 22 h 586"/>
                    <a:gd name="T72" fmla="*/ 196 w 903"/>
                    <a:gd name="T73" fmla="*/ 44 h 586"/>
                    <a:gd name="T74" fmla="*/ 121 w 903"/>
                    <a:gd name="T75" fmla="*/ 90 h 586"/>
                    <a:gd name="T76" fmla="*/ 57 w 903"/>
                    <a:gd name="T77" fmla="*/ 172 h 586"/>
                    <a:gd name="T78" fmla="*/ 29 w 903"/>
                    <a:gd name="T79" fmla="*/ 223 h 586"/>
                    <a:gd name="T80" fmla="*/ 0 w 903"/>
                    <a:gd name="T81" fmla="*/ 326 h 586"/>
                    <a:gd name="T82" fmla="*/ 0 w 903"/>
                    <a:gd name="T83" fmla="*/ 440 h 586"/>
                    <a:gd name="T84" fmla="*/ 0 w 903"/>
                    <a:gd name="T85" fmla="*/ 516 h 586"/>
                    <a:gd name="T86" fmla="*/ 23 w 903"/>
                    <a:gd name="T87" fmla="*/ 580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903" h="586">
                      <a:moveTo>
                        <a:pt x="23" y="580"/>
                      </a:moveTo>
                      <a:lnTo>
                        <a:pt x="67" y="586"/>
                      </a:lnTo>
                      <a:lnTo>
                        <a:pt x="57" y="503"/>
                      </a:lnTo>
                      <a:lnTo>
                        <a:pt x="110" y="428"/>
                      </a:lnTo>
                      <a:lnTo>
                        <a:pt x="114" y="337"/>
                      </a:lnTo>
                      <a:lnTo>
                        <a:pt x="179" y="286"/>
                      </a:lnTo>
                      <a:lnTo>
                        <a:pt x="179" y="212"/>
                      </a:lnTo>
                      <a:lnTo>
                        <a:pt x="235" y="207"/>
                      </a:lnTo>
                      <a:lnTo>
                        <a:pt x="287" y="166"/>
                      </a:lnTo>
                      <a:lnTo>
                        <a:pt x="372" y="217"/>
                      </a:lnTo>
                      <a:lnTo>
                        <a:pt x="390" y="189"/>
                      </a:lnTo>
                      <a:lnTo>
                        <a:pt x="476" y="217"/>
                      </a:lnTo>
                      <a:lnTo>
                        <a:pt x="453" y="166"/>
                      </a:lnTo>
                      <a:lnTo>
                        <a:pt x="563" y="229"/>
                      </a:lnTo>
                      <a:lnTo>
                        <a:pt x="574" y="189"/>
                      </a:lnTo>
                      <a:lnTo>
                        <a:pt x="673" y="252"/>
                      </a:lnTo>
                      <a:lnTo>
                        <a:pt x="724" y="240"/>
                      </a:lnTo>
                      <a:lnTo>
                        <a:pt x="752" y="303"/>
                      </a:lnTo>
                      <a:lnTo>
                        <a:pt x="787" y="296"/>
                      </a:lnTo>
                      <a:lnTo>
                        <a:pt x="814" y="341"/>
                      </a:lnTo>
                      <a:lnTo>
                        <a:pt x="790" y="421"/>
                      </a:lnTo>
                      <a:lnTo>
                        <a:pt x="799" y="488"/>
                      </a:lnTo>
                      <a:lnTo>
                        <a:pt x="820" y="574"/>
                      </a:lnTo>
                      <a:lnTo>
                        <a:pt x="845" y="574"/>
                      </a:lnTo>
                      <a:lnTo>
                        <a:pt x="872" y="517"/>
                      </a:lnTo>
                      <a:lnTo>
                        <a:pt x="890" y="463"/>
                      </a:lnTo>
                      <a:lnTo>
                        <a:pt x="903" y="383"/>
                      </a:lnTo>
                      <a:lnTo>
                        <a:pt x="890" y="264"/>
                      </a:lnTo>
                      <a:lnTo>
                        <a:pt x="844" y="182"/>
                      </a:lnTo>
                      <a:lnTo>
                        <a:pt x="810" y="132"/>
                      </a:lnTo>
                      <a:lnTo>
                        <a:pt x="752" y="79"/>
                      </a:lnTo>
                      <a:lnTo>
                        <a:pt x="667" y="40"/>
                      </a:lnTo>
                      <a:lnTo>
                        <a:pt x="580" y="16"/>
                      </a:lnTo>
                      <a:lnTo>
                        <a:pt x="453" y="0"/>
                      </a:lnTo>
                      <a:lnTo>
                        <a:pt x="337" y="16"/>
                      </a:lnTo>
                      <a:lnTo>
                        <a:pt x="258" y="22"/>
                      </a:lnTo>
                      <a:lnTo>
                        <a:pt x="196" y="44"/>
                      </a:lnTo>
                      <a:lnTo>
                        <a:pt x="121" y="90"/>
                      </a:lnTo>
                      <a:lnTo>
                        <a:pt x="57" y="172"/>
                      </a:lnTo>
                      <a:lnTo>
                        <a:pt x="29" y="223"/>
                      </a:lnTo>
                      <a:lnTo>
                        <a:pt x="0" y="326"/>
                      </a:lnTo>
                      <a:lnTo>
                        <a:pt x="0" y="440"/>
                      </a:lnTo>
                      <a:lnTo>
                        <a:pt x="0" y="516"/>
                      </a:lnTo>
                      <a:lnTo>
                        <a:pt x="23" y="580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</p:grpSp>
          <p:sp>
            <p:nvSpPr>
              <p:cNvPr id="245" name="Freeform 100"/>
              <p:cNvSpPr/>
              <p:nvPr/>
            </p:nvSpPr>
            <p:spPr bwMode="auto">
              <a:xfrm>
                <a:off x="3073" y="2309"/>
                <a:ext cx="476" cy="508"/>
              </a:xfrm>
              <a:custGeom>
                <a:avLst/>
                <a:gdLst>
                  <a:gd name="T0" fmla="*/ 65 w 954"/>
                  <a:gd name="T1" fmla="*/ 139 h 1017"/>
                  <a:gd name="T2" fmla="*/ 215 w 954"/>
                  <a:gd name="T3" fmla="*/ 107 h 1017"/>
                  <a:gd name="T4" fmla="*/ 289 w 954"/>
                  <a:gd name="T5" fmla="*/ 53 h 1017"/>
                  <a:gd name="T6" fmla="*/ 343 w 954"/>
                  <a:gd name="T7" fmla="*/ 0 h 1017"/>
                  <a:gd name="T8" fmla="*/ 470 w 954"/>
                  <a:gd name="T9" fmla="*/ 118 h 1017"/>
                  <a:gd name="T10" fmla="*/ 621 w 954"/>
                  <a:gd name="T11" fmla="*/ 257 h 1017"/>
                  <a:gd name="T12" fmla="*/ 749 w 954"/>
                  <a:gd name="T13" fmla="*/ 384 h 1017"/>
                  <a:gd name="T14" fmla="*/ 795 w 954"/>
                  <a:gd name="T15" fmla="*/ 441 h 1017"/>
                  <a:gd name="T16" fmla="*/ 825 w 954"/>
                  <a:gd name="T17" fmla="*/ 483 h 1017"/>
                  <a:gd name="T18" fmla="*/ 865 w 954"/>
                  <a:gd name="T19" fmla="*/ 534 h 1017"/>
                  <a:gd name="T20" fmla="*/ 902 w 954"/>
                  <a:gd name="T21" fmla="*/ 598 h 1017"/>
                  <a:gd name="T22" fmla="*/ 922 w 954"/>
                  <a:gd name="T23" fmla="*/ 648 h 1017"/>
                  <a:gd name="T24" fmla="*/ 941 w 954"/>
                  <a:gd name="T25" fmla="*/ 704 h 1017"/>
                  <a:gd name="T26" fmla="*/ 954 w 954"/>
                  <a:gd name="T27" fmla="*/ 802 h 1017"/>
                  <a:gd name="T28" fmla="*/ 944 w 954"/>
                  <a:gd name="T29" fmla="*/ 858 h 1017"/>
                  <a:gd name="T30" fmla="*/ 922 w 954"/>
                  <a:gd name="T31" fmla="*/ 910 h 1017"/>
                  <a:gd name="T32" fmla="*/ 860 w 954"/>
                  <a:gd name="T33" fmla="*/ 954 h 1017"/>
                  <a:gd name="T34" fmla="*/ 804 w 954"/>
                  <a:gd name="T35" fmla="*/ 984 h 1017"/>
                  <a:gd name="T36" fmla="*/ 726 w 954"/>
                  <a:gd name="T37" fmla="*/ 1004 h 1017"/>
                  <a:gd name="T38" fmla="*/ 664 w 954"/>
                  <a:gd name="T39" fmla="*/ 1017 h 1017"/>
                  <a:gd name="T40" fmla="*/ 603 w 954"/>
                  <a:gd name="T41" fmla="*/ 1011 h 1017"/>
                  <a:gd name="T42" fmla="*/ 557 w 954"/>
                  <a:gd name="T43" fmla="*/ 1007 h 1017"/>
                  <a:gd name="T44" fmla="*/ 508 w 954"/>
                  <a:gd name="T45" fmla="*/ 996 h 1017"/>
                  <a:gd name="T46" fmla="*/ 461 w 954"/>
                  <a:gd name="T47" fmla="*/ 974 h 1017"/>
                  <a:gd name="T48" fmla="*/ 411 w 954"/>
                  <a:gd name="T49" fmla="*/ 944 h 1017"/>
                  <a:gd name="T50" fmla="*/ 375 w 954"/>
                  <a:gd name="T51" fmla="*/ 910 h 1017"/>
                  <a:gd name="T52" fmla="*/ 335 w 954"/>
                  <a:gd name="T53" fmla="*/ 851 h 1017"/>
                  <a:gd name="T54" fmla="*/ 311 w 954"/>
                  <a:gd name="T55" fmla="*/ 813 h 1017"/>
                  <a:gd name="T56" fmla="*/ 252 w 954"/>
                  <a:gd name="T57" fmla="*/ 688 h 1017"/>
                  <a:gd name="T58" fmla="*/ 182 w 954"/>
                  <a:gd name="T59" fmla="*/ 524 h 1017"/>
                  <a:gd name="T60" fmla="*/ 129 w 954"/>
                  <a:gd name="T61" fmla="*/ 396 h 1017"/>
                  <a:gd name="T62" fmla="*/ 43 w 954"/>
                  <a:gd name="T63" fmla="*/ 245 h 1017"/>
                  <a:gd name="T64" fmla="*/ 0 w 954"/>
                  <a:gd name="T65" fmla="*/ 159 h 1017"/>
                  <a:gd name="T66" fmla="*/ 65 w 954"/>
                  <a:gd name="T67" fmla="*/ 139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4" h="1017">
                    <a:moveTo>
                      <a:pt x="65" y="139"/>
                    </a:moveTo>
                    <a:lnTo>
                      <a:pt x="215" y="107"/>
                    </a:lnTo>
                    <a:lnTo>
                      <a:pt x="289" y="53"/>
                    </a:lnTo>
                    <a:lnTo>
                      <a:pt x="343" y="0"/>
                    </a:lnTo>
                    <a:lnTo>
                      <a:pt x="470" y="118"/>
                    </a:lnTo>
                    <a:lnTo>
                      <a:pt x="621" y="257"/>
                    </a:lnTo>
                    <a:lnTo>
                      <a:pt x="749" y="384"/>
                    </a:lnTo>
                    <a:lnTo>
                      <a:pt x="795" y="441"/>
                    </a:lnTo>
                    <a:lnTo>
                      <a:pt x="825" y="483"/>
                    </a:lnTo>
                    <a:lnTo>
                      <a:pt x="865" y="534"/>
                    </a:lnTo>
                    <a:lnTo>
                      <a:pt x="902" y="598"/>
                    </a:lnTo>
                    <a:lnTo>
                      <a:pt x="922" y="648"/>
                    </a:lnTo>
                    <a:lnTo>
                      <a:pt x="941" y="704"/>
                    </a:lnTo>
                    <a:lnTo>
                      <a:pt x="954" y="802"/>
                    </a:lnTo>
                    <a:lnTo>
                      <a:pt x="944" y="858"/>
                    </a:lnTo>
                    <a:lnTo>
                      <a:pt x="922" y="910"/>
                    </a:lnTo>
                    <a:lnTo>
                      <a:pt x="860" y="954"/>
                    </a:lnTo>
                    <a:lnTo>
                      <a:pt x="804" y="984"/>
                    </a:lnTo>
                    <a:lnTo>
                      <a:pt x="726" y="1004"/>
                    </a:lnTo>
                    <a:lnTo>
                      <a:pt x="664" y="1017"/>
                    </a:lnTo>
                    <a:lnTo>
                      <a:pt x="603" y="1011"/>
                    </a:lnTo>
                    <a:lnTo>
                      <a:pt x="557" y="1007"/>
                    </a:lnTo>
                    <a:lnTo>
                      <a:pt x="508" y="996"/>
                    </a:lnTo>
                    <a:lnTo>
                      <a:pt x="461" y="974"/>
                    </a:lnTo>
                    <a:lnTo>
                      <a:pt x="411" y="944"/>
                    </a:lnTo>
                    <a:lnTo>
                      <a:pt x="375" y="910"/>
                    </a:lnTo>
                    <a:lnTo>
                      <a:pt x="335" y="851"/>
                    </a:lnTo>
                    <a:lnTo>
                      <a:pt x="311" y="813"/>
                    </a:lnTo>
                    <a:lnTo>
                      <a:pt x="252" y="688"/>
                    </a:lnTo>
                    <a:lnTo>
                      <a:pt x="182" y="524"/>
                    </a:lnTo>
                    <a:lnTo>
                      <a:pt x="129" y="396"/>
                    </a:lnTo>
                    <a:lnTo>
                      <a:pt x="43" y="245"/>
                    </a:lnTo>
                    <a:lnTo>
                      <a:pt x="0" y="159"/>
                    </a:lnTo>
                    <a:lnTo>
                      <a:pt x="65" y="139"/>
                    </a:lnTo>
                    <a:close/>
                  </a:path>
                </a:pathLst>
              </a:custGeom>
              <a:solidFill>
                <a:srgbClr val="C0C0FF"/>
              </a:solidFill>
              <a:ln w="793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46" name="Freeform 101"/>
              <p:cNvSpPr/>
              <p:nvPr/>
            </p:nvSpPr>
            <p:spPr bwMode="auto">
              <a:xfrm>
                <a:off x="3066" y="2297"/>
                <a:ext cx="290" cy="242"/>
              </a:xfrm>
              <a:custGeom>
                <a:avLst/>
                <a:gdLst>
                  <a:gd name="T0" fmla="*/ 0 w 581"/>
                  <a:gd name="T1" fmla="*/ 171 h 486"/>
                  <a:gd name="T2" fmla="*/ 42 w 581"/>
                  <a:gd name="T3" fmla="*/ 171 h 486"/>
                  <a:gd name="T4" fmla="*/ 96 w 581"/>
                  <a:gd name="T5" fmla="*/ 160 h 486"/>
                  <a:gd name="T6" fmla="*/ 153 w 581"/>
                  <a:gd name="T7" fmla="*/ 150 h 486"/>
                  <a:gd name="T8" fmla="*/ 191 w 581"/>
                  <a:gd name="T9" fmla="*/ 137 h 486"/>
                  <a:gd name="T10" fmla="*/ 267 w 581"/>
                  <a:gd name="T11" fmla="*/ 104 h 486"/>
                  <a:gd name="T12" fmla="*/ 335 w 581"/>
                  <a:gd name="T13" fmla="*/ 46 h 486"/>
                  <a:gd name="T14" fmla="*/ 369 w 581"/>
                  <a:gd name="T15" fmla="*/ 0 h 486"/>
                  <a:gd name="T16" fmla="*/ 581 w 581"/>
                  <a:gd name="T17" fmla="*/ 213 h 486"/>
                  <a:gd name="T18" fmla="*/ 578 w 581"/>
                  <a:gd name="T19" fmla="*/ 248 h 486"/>
                  <a:gd name="T20" fmla="*/ 563 w 581"/>
                  <a:gd name="T21" fmla="*/ 287 h 486"/>
                  <a:gd name="T22" fmla="*/ 528 w 581"/>
                  <a:gd name="T23" fmla="*/ 324 h 486"/>
                  <a:gd name="T24" fmla="*/ 495 w 581"/>
                  <a:gd name="T25" fmla="*/ 357 h 486"/>
                  <a:gd name="T26" fmla="*/ 455 w 581"/>
                  <a:gd name="T27" fmla="*/ 381 h 486"/>
                  <a:gd name="T28" fmla="*/ 398 w 581"/>
                  <a:gd name="T29" fmla="*/ 409 h 486"/>
                  <a:gd name="T30" fmla="*/ 334 w 581"/>
                  <a:gd name="T31" fmla="*/ 436 h 486"/>
                  <a:gd name="T32" fmla="*/ 254 w 581"/>
                  <a:gd name="T33" fmla="*/ 459 h 486"/>
                  <a:gd name="T34" fmla="*/ 188 w 581"/>
                  <a:gd name="T35" fmla="*/ 473 h 486"/>
                  <a:gd name="T36" fmla="*/ 142 w 581"/>
                  <a:gd name="T37" fmla="*/ 486 h 486"/>
                  <a:gd name="T38" fmla="*/ 0 w 581"/>
                  <a:gd name="T39" fmla="*/ 171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1" h="486">
                    <a:moveTo>
                      <a:pt x="0" y="171"/>
                    </a:moveTo>
                    <a:lnTo>
                      <a:pt x="42" y="171"/>
                    </a:lnTo>
                    <a:lnTo>
                      <a:pt x="96" y="160"/>
                    </a:lnTo>
                    <a:lnTo>
                      <a:pt x="153" y="150"/>
                    </a:lnTo>
                    <a:lnTo>
                      <a:pt x="191" y="137"/>
                    </a:lnTo>
                    <a:lnTo>
                      <a:pt x="267" y="104"/>
                    </a:lnTo>
                    <a:lnTo>
                      <a:pt x="335" y="46"/>
                    </a:lnTo>
                    <a:lnTo>
                      <a:pt x="369" y="0"/>
                    </a:lnTo>
                    <a:lnTo>
                      <a:pt x="581" y="213"/>
                    </a:lnTo>
                    <a:lnTo>
                      <a:pt x="578" y="248"/>
                    </a:lnTo>
                    <a:lnTo>
                      <a:pt x="563" y="287"/>
                    </a:lnTo>
                    <a:lnTo>
                      <a:pt x="528" y="324"/>
                    </a:lnTo>
                    <a:lnTo>
                      <a:pt x="495" y="357"/>
                    </a:lnTo>
                    <a:lnTo>
                      <a:pt x="455" y="381"/>
                    </a:lnTo>
                    <a:lnTo>
                      <a:pt x="398" y="409"/>
                    </a:lnTo>
                    <a:lnTo>
                      <a:pt x="334" y="436"/>
                    </a:lnTo>
                    <a:lnTo>
                      <a:pt x="254" y="459"/>
                    </a:lnTo>
                    <a:lnTo>
                      <a:pt x="188" y="473"/>
                    </a:lnTo>
                    <a:lnTo>
                      <a:pt x="142" y="486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</p:grpSp>
        <p:grpSp>
          <p:nvGrpSpPr>
            <p:cNvPr id="81943" name="Group 102"/>
            <p:cNvGrpSpPr/>
            <p:nvPr/>
          </p:nvGrpSpPr>
          <p:grpSpPr bwMode="auto">
            <a:xfrm>
              <a:off x="2692" y="1940"/>
              <a:ext cx="431" cy="125"/>
              <a:chOff x="2692" y="1940"/>
              <a:chExt cx="431" cy="125"/>
            </a:xfrm>
          </p:grpSpPr>
          <p:grpSp>
            <p:nvGrpSpPr>
              <p:cNvPr id="81968" name="Group 103"/>
              <p:cNvGrpSpPr/>
              <p:nvPr/>
            </p:nvGrpSpPr>
            <p:grpSpPr bwMode="auto">
              <a:xfrm>
                <a:off x="2692" y="1940"/>
                <a:ext cx="431" cy="125"/>
                <a:chOff x="2692" y="1940"/>
                <a:chExt cx="431" cy="125"/>
              </a:xfrm>
            </p:grpSpPr>
            <p:sp>
              <p:nvSpPr>
                <p:cNvPr id="239" name="Freeform 104"/>
                <p:cNvSpPr/>
                <p:nvPr/>
              </p:nvSpPr>
              <p:spPr bwMode="auto">
                <a:xfrm>
                  <a:off x="2756" y="1940"/>
                  <a:ext cx="156" cy="124"/>
                </a:xfrm>
                <a:custGeom>
                  <a:avLst/>
                  <a:gdLst>
                    <a:gd name="T0" fmla="*/ 30 w 309"/>
                    <a:gd name="T1" fmla="*/ 13 h 246"/>
                    <a:gd name="T2" fmla="*/ 88 w 309"/>
                    <a:gd name="T3" fmla="*/ 0 h 246"/>
                    <a:gd name="T4" fmla="*/ 150 w 309"/>
                    <a:gd name="T5" fmla="*/ 0 h 246"/>
                    <a:gd name="T6" fmla="*/ 243 w 309"/>
                    <a:gd name="T7" fmla="*/ 7 h 246"/>
                    <a:gd name="T8" fmla="*/ 276 w 309"/>
                    <a:gd name="T9" fmla="*/ 13 h 246"/>
                    <a:gd name="T10" fmla="*/ 309 w 309"/>
                    <a:gd name="T11" fmla="*/ 29 h 246"/>
                    <a:gd name="T12" fmla="*/ 309 w 309"/>
                    <a:gd name="T13" fmla="*/ 65 h 246"/>
                    <a:gd name="T14" fmla="*/ 309 w 309"/>
                    <a:gd name="T15" fmla="*/ 105 h 246"/>
                    <a:gd name="T16" fmla="*/ 299 w 309"/>
                    <a:gd name="T17" fmla="*/ 142 h 246"/>
                    <a:gd name="T18" fmla="*/ 288 w 309"/>
                    <a:gd name="T19" fmla="*/ 167 h 246"/>
                    <a:gd name="T20" fmla="*/ 279 w 309"/>
                    <a:gd name="T21" fmla="*/ 190 h 246"/>
                    <a:gd name="T22" fmla="*/ 266 w 309"/>
                    <a:gd name="T23" fmla="*/ 208 h 246"/>
                    <a:gd name="T24" fmla="*/ 248 w 309"/>
                    <a:gd name="T25" fmla="*/ 225 h 246"/>
                    <a:gd name="T26" fmla="*/ 218 w 309"/>
                    <a:gd name="T27" fmla="*/ 235 h 246"/>
                    <a:gd name="T28" fmla="*/ 180 w 309"/>
                    <a:gd name="T29" fmla="*/ 242 h 246"/>
                    <a:gd name="T30" fmla="*/ 137 w 309"/>
                    <a:gd name="T31" fmla="*/ 246 h 246"/>
                    <a:gd name="T32" fmla="*/ 103 w 309"/>
                    <a:gd name="T33" fmla="*/ 242 h 246"/>
                    <a:gd name="T34" fmla="*/ 75 w 309"/>
                    <a:gd name="T35" fmla="*/ 237 h 246"/>
                    <a:gd name="T36" fmla="*/ 47 w 309"/>
                    <a:gd name="T37" fmla="*/ 225 h 246"/>
                    <a:gd name="T38" fmla="*/ 23 w 309"/>
                    <a:gd name="T39" fmla="*/ 204 h 246"/>
                    <a:gd name="T40" fmla="*/ 11 w 309"/>
                    <a:gd name="T41" fmla="*/ 184 h 246"/>
                    <a:gd name="T42" fmla="*/ 0 w 309"/>
                    <a:gd name="T43" fmla="*/ 133 h 246"/>
                    <a:gd name="T44" fmla="*/ 0 w 309"/>
                    <a:gd name="T45" fmla="*/ 87 h 246"/>
                    <a:gd name="T46" fmla="*/ 0 w 309"/>
                    <a:gd name="T47" fmla="*/ 41 h 246"/>
                    <a:gd name="T48" fmla="*/ 30 w 309"/>
                    <a:gd name="T49" fmla="*/ 13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09" h="246">
                      <a:moveTo>
                        <a:pt x="30" y="13"/>
                      </a:moveTo>
                      <a:lnTo>
                        <a:pt x="88" y="0"/>
                      </a:lnTo>
                      <a:lnTo>
                        <a:pt x="150" y="0"/>
                      </a:lnTo>
                      <a:lnTo>
                        <a:pt x="243" y="7"/>
                      </a:lnTo>
                      <a:lnTo>
                        <a:pt x="276" y="13"/>
                      </a:lnTo>
                      <a:lnTo>
                        <a:pt x="309" y="29"/>
                      </a:lnTo>
                      <a:lnTo>
                        <a:pt x="309" y="65"/>
                      </a:lnTo>
                      <a:lnTo>
                        <a:pt x="309" y="105"/>
                      </a:lnTo>
                      <a:lnTo>
                        <a:pt x="299" y="142"/>
                      </a:lnTo>
                      <a:lnTo>
                        <a:pt x="288" y="167"/>
                      </a:lnTo>
                      <a:lnTo>
                        <a:pt x="279" y="190"/>
                      </a:lnTo>
                      <a:lnTo>
                        <a:pt x="266" y="208"/>
                      </a:lnTo>
                      <a:lnTo>
                        <a:pt x="248" y="225"/>
                      </a:lnTo>
                      <a:lnTo>
                        <a:pt x="218" y="235"/>
                      </a:lnTo>
                      <a:lnTo>
                        <a:pt x="180" y="242"/>
                      </a:lnTo>
                      <a:lnTo>
                        <a:pt x="137" y="246"/>
                      </a:lnTo>
                      <a:lnTo>
                        <a:pt x="103" y="242"/>
                      </a:lnTo>
                      <a:lnTo>
                        <a:pt x="75" y="237"/>
                      </a:lnTo>
                      <a:lnTo>
                        <a:pt x="47" y="225"/>
                      </a:lnTo>
                      <a:lnTo>
                        <a:pt x="23" y="204"/>
                      </a:lnTo>
                      <a:lnTo>
                        <a:pt x="11" y="184"/>
                      </a:lnTo>
                      <a:lnTo>
                        <a:pt x="0" y="133"/>
                      </a:lnTo>
                      <a:lnTo>
                        <a:pt x="0" y="87"/>
                      </a:lnTo>
                      <a:lnTo>
                        <a:pt x="0" y="41"/>
                      </a:lnTo>
                      <a:lnTo>
                        <a:pt x="30" y="13"/>
                      </a:lnTo>
                      <a:close/>
                    </a:path>
                  </a:pathLst>
                </a:custGeom>
                <a:solidFill>
                  <a:srgbClr val="C0FFFF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240" name="Freeform 105"/>
                <p:cNvSpPr/>
                <p:nvPr/>
              </p:nvSpPr>
              <p:spPr bwMode="auto">
                <a:xfrm>
                  <a:off x="2932" y="1944"/>
                  <a:ext cx="151" cy="125"/>
                </a:xfrm>
                <a:custGeom>
                  <a:avLst/>
                  <a:gdLst>
                    <a:gd name="T0" fmla="*/ 269 w 308"/>
                    <a:gd name="T1" fmla="*/ 12 h 245"/>
                    <a:gd name="T2" fmla="*/ 212 w 308"/>
                    <a:gd name="T3" fmla="*/ 2 h 245"/>
                    <a:gd name="T4" fmla="*/ 158 w 308"/>
                    <a:gd name="T5" fmla="*/ 2 h 245"/>
                    <a:gd name="T6" fmla="*/ 107 w 308"/>
                    <a:gd name="T7" fmla="*/ 0 h 245"/>
                    <a:gd name="T8" fmla="*/ 61 w 308"/>
                    <a:gd name="T9" fmla="*/ 3 h 245"/>
                    <a:gd name="T10" fmla="*/ 28 w 308"/>
                    <a:gd name="T11" fmla="*/ 12 h 245"/>
                    <a:gd name="T12" fmla="*/ 0 w 308"/>
                    <a:gd name="T13" fmla="*/ 26 h 245"/>
                    <a:gd name="T14" fmla="*/ 0 w 308"/>
                    <a:gd name="T15" fmla="*/ 107 h 245"/>
                    <a:gd name="T16" fmla="*/ 8 w 308"/>
                    <a:gd name="T17" fmla="*/ 153 h 245"/>
                    <a:gd name="T18" fmla="*/ 22 w 308"/>
                    <a:gd name="T19" fmla="*/ 185 h 245"/>
                    <a:gd name="T20" fmla="*/ 39 w 308"/>
                    <a:gd name="T21" fmla="*/ 207 h 245"/>
                    <a:gd name="T22" fmla="*/ 57 w 308"/>
                    <a:gd name="T23" fmla="*/ 220 h 245"/>
                    <a:gd name="T24" fmla="*/ 80 w 308"/>
                    <a:gd name="T25" fmla="*/ 232 h 245"/>
                    <a:gd name="T26" fmla="*/ 102 w 308"/>
                    <a:gd name="T27" fmla="*/ 239 h 245"/>
                    <a:gd name="T28" fmla="*/ 128 w 308"/>
                    <a:gd name="T29" fmla="*/ 242 h 245"/>
                    <a:gd name="T30" fmla="*/ 157 w 308"/>
                    <a:gd name="T31" fmla="*/ 245 h 245"/>
                    <a:gd name="T32" fmla="*/ 205 w 308"/>
                    <a:gd name="T33" fmla="*/ 242 h 245"/>
                    <a:gd name="T34" fmla="*/ 235 w 308"/>
                    <a:gd name="T35" fmla="*/ 235 h 245"/>
                    <a:gd name="T36" fmla="*/ 262 w 308"/>
                    <a:gd name="T37" fmla="*/ 226 h 245"/>
                    <a:gd name="T38" fmla="*/ 283 w 308"/>
                    <a:gd name="T39" fmla="*/ 200 h 245"/>
                    <a:gd name="T40" fmla="*/ 297 w 308"/>
                    <a:gd name="T41" fmla="*/ 168 h 245"/>
                    <a:gd name="T42" fmla="*/ 308 w 308"/>
                    <a:gd name="T43" fmla="*/ 134 h 245"/>
                    <a:gd name="T44" fmla="*/ 308 w 308"/>
                    <a:gd name="T45" fmla="*/ 87 h 245"/>
                    <a:gd name="T46" fmla="*/ 308 w 308"/>
                    <a:gd name="T47" fmla="*/ 42 h 245"/>
                    <a:gd name="T48" fmla="*/ 269 w 308"/>
                    <a:gd name="T49" fmla="*/ 12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08" h="245">
                      <a:moveTo>
                        <a:pt x="269" y="12"/>
                      </a:moveTo>
                      <a:lnTo>
                        <a:pt x="212" y="2"/>
                      </a:lnTo>
                      <a:lnTo>
                        <a:pt x="158" y="2"/>
                      </a:lnTo>
                      <a:lnTo>
                        <a:pt x="107" y="0"/>
                      </a:lnTo>
                      <a:lnTo>
                        <a:pt x="61" y="3"/>
                      </a:lnTo>
                      <a:lnTo>
                        <a:pt x="28" y="12"/>
                      </a:lnTo>
                      <a:lnTo>
                        <a:pt x="0" y="26"/>
                      </a:lnTo>
                      <a:lnTo>
                        <a:pt x="0" y="107"/>
                      </a:lnTo>
                      <a:lnTo>
                        <a:pt x="8" y="153"/>
                      </a:lnTo>
                      <a:lnTo>
                        <a:pt x="22" y="185"/>
                      </a:lnTo>
                      <a:lnTo>
                        <a:pt x="39" y="207"/>
                      </a:lnTo>
                      <a:lnTo>
                        <a:pt x="57" y="220"/>
                      </a:lnTo>
                      <a:lnTo>
                        <a:pt x="80" y="232"/>
                      </a:lnTo>
                      <a:lnTo>
                        <a:pt x="102" y="239"/>
                      </a:lnTo>
                      <a:lnTo>
                        <a:pt x="128" y="242"/>
                      </a:lnTo>
                      <a:lnTo>
                        <a:pt x="157" y="245"/>
                      </a:lnTo>
                      <a:lnTo>
                        <a:pt x="205" y="242"/>
                      </a:lnTo>
                      <a:lnTo>
                        <a:pt x="235" y="235"/>
                      </a:lnTo>
                      <a:lnTo>
                        <a:pt x="262" y="226"/>
                      </a:lnTo>
                      <a:lnTo>
                        <a:pt x="283" y="200"/>
                      </a:lnTo>
                      <a:lnTo>
                        <a:pt x="297" y="168"/>
                      </a:lnTo>
                      <a:lnTo>
                        <a:pt x="308" y="134"/>
                      </a:lnTo>
                      <a:lnTo>
                        <a:pt x="308" y="87"/>
                      </a:lnTo>
                      <a:lnTo>
                        <a:pt x="308" y="42"/>
                      </a:lnTo>
                      <a:lnTo>
                        <a:pt x="269" y="12"/>
                      </a:lnTo>
                      <a:close/>
                    </a:path>
                  </a:pathLst>
                </a:custGeom>
                <a:solidFill>
                  <a:srgbClr val="C0FFFF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241" name="Freeform 106"/>
                <p:cNvSpPr/>
                <p:nvPr/>
              </p:nvSpPr>
              <p:spPr bwMode="auto">
                <a:xfrm>
                  <a:off x="2912" y="1959"/>
                  <a:ext cx="21" cy="15"/>
                </a:xfrm>
                <a:custGeom>
                  <a:avLst/>
                  <a:gdLst>
                    <a:gd name="T0" fmla="*/ 0 w 45"/>
                    <a:gd name="T1" fmla="*/ 10 h 33"/>
                    <a:gd name="T2" fmla="*/ 7 w 45"/>
                    <a:gd name="T3" fmla="*/ 3 h 33"/>
                    <a:gd name="T4" fmla="*/ 17 w 45"/>
                    <a:gd name="T5" fmla="*/ 0 h 33"/>
                    <a:gd name="T6" fmla="*/ 31 w 45"/>
                    <a:gd name="T7" fmla="*/ 0 h 33"/>
                    <a:gd name="T8" fmla="*/ 41 w 45"/>
                    <a:gd name="T9" fmla="*/ 6 h 33"/>
                    <a:gd name="T10" fmla="*/ 45 w 45"/>
                    <a:gd name="T11" fmla="*/ 31 h 33"/>
                    <a:gd name="T12" fmla="*/ 34 w 45"/>
                    <a:gd name="T13" fmla="*/ 29 h 33"/>
                    <a:gd name="T14" fmla="*/ 25 w 45"/>
                    <a:gd name="T15" fmla="*/ 24 h 33"/>
                    <a:gd name="T16" fmla="*/ 13 w 45"/>
                    <a:gd name="T17" fmla="*/ 29 h 33"/>
                    <a:gd name="T18" fmla="*/ 2 w 45"/>
                    <a:gd name="T19" fmla="*/ 33 h 33"/>
                    <a:gd name="T20" fmla="*/ 0 w 45"/>
                    <a:gd name="T21" fmla="*/ 1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33">
                      <a:moveTo>
                        <a:pt x="0" y="10"/>
                      </a:moveTo>
                      <a:lnTo>
                        <a:pt x="7" y="3"/>
                      </a:lnTo>
                      <a:lnTo>
                        <a:pt x="17" y="0"/>
                      </a:lnTo>
                      <a:lnTo>
                        <a:pt x="31" y="0"/>
                      </a:lnTo>
                      <a:lnTo>
                        <a:pt x="41" y="6"/>
                      </a:lnTo>
                      <a:lnTo>
                        <a:pt x="45" y="31"/>
                      </a:lnTo>
                      <a:lnTo>
                        <a:pt x="34" y="29"/>
                      </a:lnTo>
                      <a:lnTo>
                        <a:pt x="25" y="24"/>
                      </a:lnTo>
                      <a:lnTo>
                        <a:pt x="13" y="29"/>
                      </a:lnTo>
                      <a:lnTo>
                        <a:pt x="2" y="33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242" name="Freeform 107"/>
                <p:cNvSpPr/>
                <p:nvPr/>
              </p:nvSpPr>
              <p:spPr bwMode="auto">
                <a:xfrm>
                  <a:off x="2692" y="1950"/>
                  <a:ext cx="65" cy="27"/>
                </a:xfrm>
                <a:custGeom>
                  <a:avLst/>
                  <a:gdLst>
                    <a:gd name="T0" fmla="*/ 128 w 128"/>
                    <a:gd name="T1" fmla="*/ 17 h 52"/>
                    <a:gd name="T2" fmla="*/ 128 w 128"/>
                    <a:gd name="T3" fmla="*/ 52 h 52"/>
                    <a:gd name="T4" fmla="*/ 14 w 128"/>
                    <a:gd name="T5" fmla="*/ 20 h 52"/>
                    <a:gd name="T6" fmla="*/ 0 w 128"/>
                    <a:gd name="T7" fmla="*/ 0 h 52"/>
                    <a:gd name="T8" fmla="*/ 128 w 128"/>
                    <a:gd name="T9" fmla="*/ 1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52">
                      <a:moveTo>
                        <a:pt x="128" y="17"/>
                      </a:moveTo>
                      <a:lnTo>
                        <a:pt x="128" y="52"/>
                      </a:lnTo>
                      <a:lnTo>
                        <a:pt x="14" y="20"/>
                      </a:lnTo>
                      <a:lnTo>
                        <a:pt x="0" y="0"/>
                      </a:lnTo>
                      <a:lnTo>
                        <a:pt x="128" y="1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243" name="Freeform 108"/>
                <p:cNvSpPr/>
                <p:nvPr/>
              </p:nvSpPr>
              <p:spPr bwMode="auto">
                <a:xfrm>
                  <a:off x="3085" y="1950"/>
                  <a:ext cx="38" cy="27"/>
                </a:xfrm>
                <a:custGeom>
                  <a:avLst/>
                  <a:gdLst>
                    <a:gd name="T0" fmla="*/ 0 w 74"/>
                    <a:gd name="T1" fmla="*/ 29 h 54"/>
                    <a:gd name="T2" fmla="*/ 0 w 74"/>
                    <a:gd name="T3" fmla="*/ 54 h 54"/>
                    <a:gd name="T4" fmla="*/ 70 w 74"/>
                    <a:gd name="T5" fmla="*/ 22 h 54"/>
                    <a:gd name="T6" fmla="*/ 74 w 74"/>
                    <a:gd name="T7" fmla="*/ 0 h 54"/>
                    <a:gd name="T8" fmla="*/ 0 w 74"/>
                    <a:gd name="T9" fmla="*/ 29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54">
                      <a:moveTo>
                        <a:pt x="0" y="29"/>
                      </a:moveTo>
                      <a:lnTo>
                        <a:pt x="0" y="54"/>
                      </a:lnTo>
                      <a:lnTo>
                        <a:pt x="70" y="22"/>
                      </a:lnTo>
                      <a:lnTo>
                        <a:pt x="74" y="0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7938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</p:grpSp>
          <p:grpSp>
            <p:nvGrpSpPr>
              <p:cNvPr id="81969" name="Group 109"/>
              <p:cNvGrpSpPr/>
              <p:nvPr/>
            </p:nvGrpSpPr>
            <p:grpSpPr bwMode="auto">
              <a:xfrm>
                <a:off x="2803" y="1970"/>
                <a:ext cx="67" cy="57"/>
                <a:chOff x="2803" y="1970"/>
                <a:chExt cx="67" cy="57"/>
              </a:xfrm>
            </p:grpSpPr>
            <p:sp>
              <p:nvSpPr>
                <p:cNvPr id="237" name="Oval 110"/>
                <p:cNvSpPr>
                  <a:spLocks noChangeArrowheads="1"/>
                </p:cNvSpPr>
                <p:nvPr/>
              </p:nvSpPr>
              <p:spPr bwMode="auto">
                <a:xfrm>
                  <a:off x="2805" y="1974"/>
                  <a:ext cx="67" cy="57"/>
                </a:xfrm>
                <a:prstGeom prst="ellipse">
                  <a:avLst/>
                </a:pr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238" name="Oval 111"/>
                <p:cNvSpPr>
                  <a:spLocks noChangeArrowheads="1"/>
                </p:cNvSpPr>
                <p:nvPr/>
              </p:nvSpPr>
              <p:spPr bwMode="auto">
                <a:xfrm>
                  <a:off x="2826" y="1976"/>
                  <a:ext cx="36" cy="36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</p:grpSp>
          <p:grpSp>
            <p:nvGrpSpPr>
              <p:cNvPr id="81970" name="Group 112"/>
              <p:cNvGrpSpPr/>
              <p:nvPr/>
            </p:nvGrpSpPr>
            <p:grpSpPr bwMode="auto">
              <a:xfrm>
                <a:off x="2975" y="1975"/>
                <a:ext cx="67" cy="57"/>
                <a:chOff x="2975" y="1975"/>
                <a:chExt cx="67" cy="57"/>
              </a:xfrm>
            </p:grpSpPr>
            <p:sp>
              <p:nvSpPr>
                <p:cNvPr id="235" name="Oval 113"/>
                <p:cNvSpPr>
                  <a:spLocks noChangeArrowheads="1"/>
                </p:cNvSpPr>
                <p:nvPr/>
              </p:nvSpPr>
              <p:spPr bwMode="auto">
                <a:xfrm>
                  <a:off x="2975" y="1973"/>
                  <a:ext cx="67" cy="98"/>
                </a:xfrm>
                <a:prstGeom prst="ellipse">
                  <a:avLst/>
                </a:pr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  <p:sp>
              <p:nvSpPr>
                <p:cNvPr id="236" name="Oval 114"/>
                <p:cNvSpPr>
                  <a:spLocks noChangeArrowheads="1"/>
                </p:cNvSpPr>
                <p:nvPr/>
              </p:nvSpPr>
              <p:spPr bwMode="auto">
                <a:xfrm>
                  <a:off x="2997" y="1981"/>
                  <a:ext cx="36" cy="36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b="1" kern="0">
                    <a:solidFill>
                      <a:srgbClr val="29698D"/>
                    </a:solidFill>
                  </a:endParaRPr>
                </a:p>
              </p:txBody>
            </p:sp>
          </p:grpSp>
        </p:grpSp>
        <p:sp>
          <p:nvSpPr>
            <p:cNvPr id="208" name="Freeform 115"/>
            <p:cNvSpPr/>
            <p:nvPr/>
          </p:nvSpPr>
          <p:spPr bwMode="auto">
            <a:xfrm>
              <a:off x="2207" y="2064"/>
              <a:ext cx="192" cy="192"/>
            </a:xfrm>
            <a:custGeom>
              <a:avLst/>
              <a:gdLst>
                <a:gd name="T0" fmla="*/ 94 w 487"/>
                <a:gd name="T1" fmla="*/ 0 h 424"/>
                <a:gd name="T2" fmla="*/ 115 w 487"/>
                <a:gd name="T3" fmla="*/ 35 h 424"/>
                <a:gd name="T4" fmla="*/ 125 w 487"/>
                <a:gd name="T5" fmla="*/ 50 h 424"/>
                <a:gd name="T6" fmla="*/ 143 w 487"/>
                <a:gd name="T7" fmla="*/ 84 h 424"/>
                <a:gd name="T8" fmla="*/ 156 w 487"/>
                <a:gd name="T9" fmla="*/ 107 h 424"/>
                <a:gd name="T10" fmla="*/ 174 w 487"/>
                <a:gd name="T11" fmla="*/ 122 h 424"/>
                <a:gd name="T12" fmla="*/ 201 w 487"/>
                <a:gd name="T13" fmla="*/ 143 h 424"/>
                <a:gd name="T14" fmla="*/ 246 w 487"/>
                <a:gd name="T15" fmla="*/ 166 h 424"/>
                <a:gd name="T16" fmla="*/ 288 w 487"/>
                <a:gd name="T17" fmla="*/ 166 h 424"/>
                <a:gd name="T18" fmla="*/ 327 w 487"/>
                <a:gd name="T19" fmla="*/ 161 h 424"/>
                <a:gd name="T20" fmla="*/ 375 w 487"/>
                <a:gd name="T21" fmla="*/ 143 h 424"/>
                <a:gd name="T22" fmla="*/ 440 w 487"/>
                <a:gd name="T23" fmla="*/ 114 h 424"/>
                <a:gd name="T24" fmla="*/ 446 w 487"/>
                <a:gd name="T25" fmla="*/ 138 h 424"/>
                <a:gd name="T26" fmla="*/ 476 w 487"/>
                <a:gd name="T27" fmla="*/ 304 h 424"/>
                <a:gd name="T28" fmla="*/ 487 w 487"/>
                <a:gd name="T29" fmla="*/ 389 h 424"/>
                <a:gd name="T30" fmla="*/ 417 w 487"/>
                <a:gd name="T31" fmla="*/ 412 h 424"/>
                <a:gd name="T32" fmla="*/ 327 w 487"/>
                <a:gd name="T33" fmla="*/ 418 h 424"/>
                <a:gd name="T34" fmla="*/ 275 w 487"/>
                <a:gd name="T35" fmla="*/ 424 h 424"/>
                <a:gd name="T36" fmla="*/ 184 w 487"/>
                <a:gd name="T37" fmla="*/ 400 h 424"/>
                <a:gd name="T38" fmla="*/ 120 w 487"/>
                <a:gd name="T39" fmla="*/ 365 h 424"/>
                <a:gd name="T40" fmla="*/ 71 w 487"/>
                <a:gd name="T41" fmla="*/ 320 h 424"/>
                <a:gd name="T42" fmla="*/ 29 w 487"/>
                <a:gd name="T43" fmla="*/ 275 h 424"/>
                <a:gd name="T44" fmla="*/ 0 w 487"/>
                <a:gd name="T45" fmla="*/ 224 h 424"/>
                <a:gd name="T46" fmla="*/ 11 w 487"/>
                <a:gd name="T47" fmla="*/ 175 h 424"/>
                <a:gd name="T48" fmla="*/ 35 w 487"/>
                <a:gd name="T49" fmla="*/ 108 h 424"/>
                <a:gd name="T50" fmla="*/ 59 w 487"/>
                <a:gd name="T51" fmla="*/ 66 h 424"/>
                <a:gd name="T52" fmla="*/ 94 w 487"/>
                <a:gd name="T5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7" h="424">
                  <a:moveTo>
                    <a:pt x="94" y="0"/>
                  </a:moveTo>
                  <a:lnTo>
                    <a:pt x="115" y="35"/>
                  </a:lnTo>
                  <a:lnTo>
                    <a:pt x="125" y="50"/>
                  </a:lnTo>
                  <a:lnTo>
                    <a:pt x="143" y="84"/>
                  </a:lnTo>
                  <a:lnTo>
                    <a:pt x="156" y="107"/>
                  </a:lnTo>
                  <a:lnTo>
                    <a:pt x="174" y="122"/>
                  </a:lnTo>
                  <a:lnTo>
                    <a:pt x="201" y="143"/>
                  </a:lnTo>
                  <a:lnTo>
                    <a:pt x="246" y="166"/>
                  </a:lnTo>
                  <a:lnTo>
                    <a:pt x="288" y="166"/>
                  </a:lnTo>
                  <a:lnTo>
                    <a:pt x="327" y="161"/>
                  </a:lnTo>
                  <a:lnTo>
                    <a:pt x="375" y="143"/>
                  </a:lnTo>
                  <a:lnTo>
                    <a:pt x="440" y="114"/>
                  </a:lnTo>
                  <a:lnTo>
                    <a:pt x="446" y="138"/>
                  </a:lnTo>
                  <a:lnTo>
                    <a:pt x="476" y="304"/>
                  </a:lnTo>
                  <a:lnTo>
                    <a:pt x="487" y="389"/>
                  </a:lnTo>
                  <a:lnTo>
                    <a:pt x="417" y="412"/>
                  </a:lnTo>
                  <a:lnTo>
                    <a:pt x="327" y="418"/>
                  </a:lnTo>
                  <a:lnTo>
                    <a:pt x="275" y="424"/>
                  </a:lnTo>
                  <a:lnTo>
                    <a:pt x="184" y="400"/>
                  </a:lnTo>
                  <a:lnTo>
                    <a:pt x="120" y="365"/>
                  </a:lnTo>
                  <a:lnTo>
                    <a:pt x="71" y="320"/>
                  </a:lnTo>
                  <a:lnTo>
                    <a:pt x="29" y="275"/>
                  </a:lnTo>
                  <a:lnTo>
                    <a:pt x="0" y="224"/>
                  </a:lnTo>
                  <a:lnTo>
                    <a:pt x="11" y="175"/>
                  </a:lnTo>
                  <a:lnTo>
                    <a:pt x="35" y="108"/>
                  </a:lnTo>
                  <a:lnTo>
                    <a:pt x="59" y="6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grpSp>
          <p:nvGrpSpPr>
            <p:cNvPr id="81945" name="Group 116"/>
            <p:cNvGrpSpPr/>
            <p:nvPr/>
          </p:nvGrpSpPr>
          <p:grpSpPr bwMode="auto">
            <a:xfrm rot="16200000" flipV="1">
              <a:off x="2006" y="1788"/>
              <a:ext cx="442" cy="322"/>
              <a:chOff x="4363" y="2585"/>
              <a:chExt cx="1104" cy="808"/>
            </a:xfrm>
          </p:grpSpPr>
          <p:sp>
            <p:nvSpPr>
              <p:cNvPr id="210" name="Freeform 117"/>
              <p:cNvSpPr/>
              <p:nvPr/>
            </p:nvSpPr>
            <p:spPr bwMode="auto">
              <a:xfrm>
                <a:off x="4362" y="2587"/>
                <a:ext cx="1107" cy="808"/>
              </a:xfrm>
              <a:custGeom>
                <a:avLst/>
                <a:gdLst>
                  <a:gd name="T0" fmla="*/ 729 w 3311"/>
                  <a:gd name="T1" fmla="*/ 97 h 2423"/>
                  <a:gd name="T2" fmla="*/ 1249 w 3311"/>
                  <a:gd name="T3" fmla="*/ 0 h 2423"/>
                  <a:gd name="T4" fmla="*/ 1674 w 3311"/>
                  <a:gd name="T5" fmla="*/ 79 h 2423"/>
                  <a:gd name="T6" fmla="*/ 2115 w 3311"/>
                  <a:gd name="T7" fmla="*/ 271 h 2423"/>
                  <a:gd name="T8" fmla="*/ 2512 w 3311"/>
                  <a:gd name="T9" fmla="*/ 443 h 2423"/>
                  <a:gd name="T10" fmla="*/ 2874 w 3311"/>
                  <a:gd name="T11" fmla="*/ 584 h 2423"/>
                  <a:gd name="T12" fmla="*/ 2967 w 3311"/>
                  <a:gd name="T13" fmla="*/ 663 h 2423"/>
                  <a:gd name="T14" fmla="*/ 2971 w 3311"/>
                  <a:gd name="T15" fmla="*/ 829 h 2423"/>
                  <a:gd name="T16" fmla="*/ 2874 w 3311"/>
                  <a:gd name="T17" fmla="*/ 909 h 2423"/>
                  <a:gd name="T18" fmla="*/ 2708 w 3311"/>
                  <a:gd name="T19" fmla="*/ 938 h 2423"/>
                  <a:gd name="T20" fmla="*/ 2574 w 3311"/>
                  <a:gd name="T21" fmla="*/ 931 h 2423"/>
                  <a:gd name="T22" fmla="*/ 2424 w 3311"/>
                  <a:gd name="T23" fmla="*/ 900 h 2423"/>
                  <a:gd name="T24" fmla="*/ 2477 w 3311"/>
                  <a:gd name="T25" fmla="*/ 981 h 2423"/>
                  <a:gd name="T26" fmla="*/ 2526 w 3311"/>
                  <a:gd name="T27" fmla="*/ 1048 h 2423"/>
                  <a:gd name="T28" fmla="*/ 2756 w 3311"/>
                  <a:gd name="T29" fmla="*/ 1194 h 2423"/>
                  <a:gd name="T30" fmla="*/ 2874 w 3311"/>
                  <a:gd name="T31" fmla="*/ 1309 h 2423"/>
                  <a:gd name="T32" fmla="*/ 2983 w 3311"/>
                  <a:gd name="T33" fmla="*/ 1420 h 2423"/>
                  <a:gd name="T34" fmla="*/ 3158 w 3311"/>
                  <a:gd name="T35" fmla="*/ 1570 h 2423"/>
                  <a:gd name="T36" fmla="*/ 3249 w 3311"/>
                  <a:gd name="T37" fmla="*/ 1676 h 2423"/>
                  <a:gd name="T38" fmla="*/ 3299 w 3311"/>
                  <a:gd name="T39" fmla="*/ 1776 h 2423"/>
                  <a:gd name="T40" fmla="*/ 3308 w 3311"/>
                  <a:gd name="T41" fmla="*/ 1879 h 2423"/>
                  <a:gd name="T42" fmla="*/ 3239 w 3311"/>
                  <a:gd name="T43" fmla="*/ 1969 h 2423"/>
                  <a:gd name="T44" fmla="*/ 3228 w 3311"/>
                  <a:gd name="T45" fmla="*/ 2050 h 2423"/>
                  <a:gd name="T46" fmla="*/ 3237 w 3311"/>
                  <a:gd name="T47" fmla="*/ 2131 h 2423"/>
                  <a:gd name="T48" fmla="*/ 3218 w 3311"/>
                  <a:gd name="T49" fmla="*/ 2200 h 2423"/>
                  <a:gd name="T50" fmla="*/ 3184 w 3311"/>
                  <a:gd name="T51" fmla="*/ 2244 h 2423"/>
                  <a:gd name="T52" fmla="*/ 3117 w 3311"/>
                  <a:gd name="T53" fmla="*/ 2272 h 2423"/>
                  <a:gd name="T54" fmla="*/ 3002 w 3311"/>
                  <a:gd name="T55" fmla="*/ 2267 h 2423"/>
                  <a:gd name="T56" fmla="*/ 2939 w 3311"/>
                  <a:gd name="T57" fmla="*/ 2291 h 2423"/>
                  <a:gd name="T58" fmla="*/ 2923 w 3311"/>
                  <a:gd name="T59" fmla="*/ 2369 h 2423"/>
                  <a:gd name="T60" fmla="*/ 2890 w 3311"/>
                  <a:gd name="T61" fmla="*/ 2410 h 2423"/>
                  <a:gd name="T62" fmla="*/ 2842 w 3311"/>
                  <a:gd name="T63" fmla="*/ 2422 h 2423"/>
                  <a:gd name="T64" fmla="*/ 2768 w 3311"/>
                  <a:gd name="T65" fmla="*/ 2420 h 2423"/>
                  <a:gd name="T66" fmla="*/ 2629 w 3311"/>
                  <a:gd name="T67" fmla="*/ 2373 h 2423"/>
                  <a:gd name="T68" fmla="*/ 2337 w 3311"/>
                  <a:gd name="T69" fmla="*/ 2223 h 2423"/>
                  <a:gd name="T70" fmla="*/ 2176 w 3311"/>
                  <a:gd name="T71" fmla="*/ 2173 h 2423"/>
                  <a:gd name="T72" fmla="*/ 2012 w 3311"/>
                  <a:gd name="T73" fmla="*/ 2147 h 2423"/>
                  <a:gd name="T74" fmla="*/ 1642 w 3311"/>
                  <a:gd name="T75" fmla="*/ 2004 h 2423"/>
                  <a:gd name="T76" fmla="*/ 1364 w 3311"/>
                  <a:gd name="T77" fmla="*/ 1853 h 2423"/>
                  <a:gd name="T78" fmla="*/ 1158 w 3311"/>
                  <a:gd name="T79" fmla="*/ 1766 h 2423"/>
                  <a:gd name="T80" fmla="*/ 995 w 3311"/>
                  <a:gd name="T81" fmla="*/ 1687 h 2423"/>
                  <a:gd name="T82" fmla="*/ 821 w 3311"/>
                  <a:gd name="T83" fmla="*/ 1562 h 2423"/>
                  <a:gd name="T84" fmla="*/ 270 w 3311"/>
                  <a:gd name="T85" fmla="*/ 1059 h 2423"/>
                  <a:gd name="T86" fmla="*/ 208 w 3311"/>
                  <a:gd name="T87" fmla="*/ 206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11" h="2423">
                    <a:moveTo>
                      <a:pt x="538" y="113"/>
                    </a:moveTo>
                    <a:lnTo>
                      <a:pt x="729" y="97"/>
                    </a:lnTo>
                    <a:lnTo>
                      <a:pt x="1027" y="48"/>
                    </a:lnTo>
                    <a:lnTo>
                      <a:pt x="1249" y="0"/>
                    </a:lnTo>
                    <a:lnTo>
                      <a:pt x="1563" y="32"/>
                    </a:lnTo>
                    <a:lnTo>
                      <a:pt x="1674" y="79"/>
                    </a:lnTo>
                    <a:lnTo>
                      <a:pt x="1926" y="175"/>
                    </a:lnTo>
                    <a:lnTo>
                      <a:pt x="2115" y="271"/>
                    </a:lnTo>
                    <a:lnTo>
                      <a:pt x="2376" y="379"/>
                    </a:lnTo>
                    <a:lnTo>
                      <a:pt x="2512" y="443"/>
                    </a:lnTo>
                    <a:lnTo>
                      <a:pt x="2708" y="513"/>
                    </a:lnTo>
                    <a:lnTo>
                      <a:pt x="2874" y="584"/>
                    </a:lnTo>
                    <a:lnTo>
                      <a:pt x="2927" y="616"/>
                    </a:lnTo>
                    <a:lnTo>
                      <a:pt x="2967" y="663"/>
                    </a:lnTo>
                    <a:lnTo>
                      <a:pt x="2993" y="753"/>
                    </a:lnTo>
                    <a:lnTo>
                      <a:pt x="2971" y="829"/>
                    </a:lnTo>
                    <a:lnTo>
                      <a:pt x="2929" y="873"/>
                    </a:lnTo>
                    <a:lnTo>
                      <a:pt x="2874" y="909"/>
                    </a:lnTo>
                    <a:lnTo>
                      <a:pt x="2795" y="935"/>
                    </a:lnTo>
                    <a:lnTo>
                      <a:pt x="2708" y="938"/>
                    </a:lnTo>
                    <a:lnTo>
                      <a:pt x="2643" y="937"/>
                    </a:lnTo>
                    <a:lnTo>
                      <a:pt x="2574" y="931"/>
                    </a:lnTo>
                    <a:lnTo>
                      <a:pt x="2498" y="920"/>
                    </a:lnTo>
                    <a:lnTo>
                      <a:pt x="2424" y="900"/>
                    </a:lnTo>
                    <a:lnTo>
                      <a:pt x="2258" y="837"/>
                    </a:lnTo>
                    <a:lnTo>
                      <a:pt x="2477" y="981"/>
                    </a:lnTo>
                    <a:lnTo>
                      <a:pt x="2512" y="1013"/>
                    </a:lnTo>
                    <a:lnTo>
                      <a:pt x="2526" y="1048"/>
                    </a:lnTo>
                    <a:lnTo>
                      <a:pt x="2645" y="1115"/>
                    </a:lnTo>
                    <a:lnTo>
                      <a:pt x="2756" y="1194"/>
                    </a:lnTo>
                    <a:lnTo>
                      <a:pt x="2824" y="1275"/>
                    </a:lnTo>
                    <a:lnTo>
                      <a:pt x="2874" y="1309"/>
                    </a:lnTo>
                    <a:lnTo>
                      <a:pt x="2929" y="1351"/>
                    </a:lnTo>
                    <a:lnTo>
                      <a:pt x="2983" y="1420"/>
                    </a:lnTo>
                    <a:lnTo>
                      <a:pt x="3024" y="1475"/>
                    </a:lnTo>
                    <a:lnTo>
                      <a:pt x="3158" y="1570"/>
                    </a:lnTo>
                    <a:lnTo>
                      <a:pt x="3202" y="1613"/>
                    </a:lnTo>
                    <a:lnTo>
                      <a:pt x="3249" y="1676"/>
                    </a:lnTo>
                    <a:lnTo>
                      <a:pt x="3273" y="1722"/>
                    </a:lnTo>
                    <a:lnTo>
                      <a:pt x="3299" y="1776"/>
                    </a:lnTo>
                    <a:lnTo>
                      <a:pt x="3311" y="1829"/>
                    </a:lnTo>
                    <a:lnTo>
                      <a:pt x="3308" y="1879"/>
                    </a:lnTo>
                    <a:lnTo>
                      <a:pt x="3287" y="1928"/>
                    </a:lnTo>
                    <a:lnTo>
                      <a:pt x="3239" y="1969"/>
                    </a:lnTo>
                    <a:lnTo>
                      <a:pt x="3196" y="1988"/>
                    </a:lnTo>
                    <a:lnTo>
                      <a:pt x="3228" y="2050"/>
                    </a:lnTo>
                    <a:lnTo>
                      <a:pt x="3239" y="2087"/>
                    </a:lnTo>
                    <a:lnTo>
                      <a:pt x="3237" y="2131"/>
                    </a:lnTo>
                    <a:lnTo>
                      <a:pt x="3227" y="2179"/>
                    </a:lnTo>
                    <a:lnTo>
                      <a:pt x="3218" y="2200"/>
                    </a:lnTo>
                    <a:lnTo>
                      <a:pt x="3201" y="2226"/>
                    </a:lnTo>
                    <a:lnTo>
                      <a:pt x="3184" y="2244"/>
                    </a:lnTo>
                    <a:lnTo>
                      <a:pt x="3159" y="2262"/>
                    </a:lnTo>
                    <a:lnTo>
                      <a:pt x="3117" y="2272"/>
                    </a:lnTo>
                    <a:lnTo>
                      <a:pt x="3068" y="2281"/>
                    </a:lnTo>
                    <a:lnTo>
                      <a:pt x="3002" y="2267"/>
                    </a:lnTo>
                    <a:lnTo>
                      <a:pt x="2934" y="2245"/>
                    </a:lnTo>
                    <a:lnTo>
                      <a:pt x="2939" y="2291"/>
                    </a:lnTo>
                    <a:lnTo>
                      <a:pt x="2934" y="2342"/>
                    </a:lnTo>
                    <a:lnTo>
                      <a:pt x="2923" y="2369"/>
                    </a:lnTo>
                    <a:lnTo>
                      <a:pt x="2908" y="2394"/>
                    </a:lnTo>
                    <a:lnTo>
                      <a:pt x="2890" y="2410"/>
                    </a:lnTo>
                    <a:lnTo>
                      <a:pt x="2867" y="2420"/>
                    </a:lnTo>
                    <a:lnTo>
                      <a:pt x="2842" y="2422"/>
                    </a:lnTo>
                    <a:lnTo>
                      <a:pt x="2808" y="2423"/>
                    </a:lnTo>
                    <a:lnTo>
                      <a:pt x="2768" y="2420"/>
                    </a:lnTo>
                    <a:lnTo>
                      <a:pt x="2734" y="2410"/>
                    </a:lnTo>
                    <a:lnTo>
                      <a:pt x="2629" y="2373"/>
                    </a:lnTo>
                    <a:lnTo>
                      <a:pt x="2537" y="2325"/>
                    </a:lnTo>
                    <a:lnTo>
                      <a:pt x="2337" y="2223"/>
                    </a:lnTo>
                    <a:lnTo>
                      <a:pt x="2229" y="2147"/>
                    </a:lnTo>
                    <a:lnTo>
                      <a:pt x="2176" y="2173"/>
                    </a:lnTo>
                    <a:lnTo>
                      <a:pt x="2115" y="2173"/>
                    </a:lnTo>
                    <a:lnTo>
                      <a:pt x="2012" y="2147"/>
                    </a:lnTo>
                    <a:lnTo>
                      <a:pt x="1832" y="2084"/>
                    </a:lnTo>
                    <a:lnTo>
                      <a:pt x="1642" y="2004"/>
                    </a:lnTo>
                    <a:lnTo>
                      <a:pt x="1454" y="1910"/>
                    </a:lnTo>
                    <a:lnTo>
                      <a:pt x="1364" y="1853"/>
                    </a:lnTo>
                    <a:lnTo>
                      <a:pt x="1263" y="1800"/>
                    </a:lnTo>
                    <a:lnTo>
                      <a:pt x="1158" y="1766"/>
                    </a:lnTo>
                    <a:lnTo>
                      <a:pt x="1073" y="1729"/>
                    </a:lnTo>
                    <a:lnTo>
                      <a:pt x="995" y="1687"/>
                    </a:lnTo>
                    <a:lnTo>
                      <a:pt x="941" y="1654"/>
                    </a:lnTo>
                    <a:lnTo>
                      <a:pt x="821" y="1562"/>
                    </a:lnTo>
                    <a:lnTo>
                      <a:pt x="585" y="1341"/>
                    </a:lnTo>
                    <a:lnTo>
                      <a:pt x="270" y="1059"/>
                    </a:lnTo>
                    <a:lnTo>
                      <a:pt x="0" y="696"/>
                    </a:lnTo>
                    <a:lnTo>
                      <a:pt x="208" y="206"/>
                    </a:lnTo>
                    <a:lnTo>
                      <a:pt x="538" y="113"/>
                    </a:lnTo>
                    <a:close/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11" name="Freeform 118"/>
              <p:cNvSpPr/>
              <p:nvPr/>
            </p:nvSpPr>
            <p:spPr bwMode="auto">
              <a:xfrm>
                <a:off x="4886" y="3077"/>
                <a:ext cx="339" cy="232"/>
              </a:xfrm>
              <a:custGeom>
                <a:avLst/>
                <a:gdLst>
                  <a:gd name="T0" fmla="*/ 961 w 1008"/>
                  <a:gd name="T1" fmla="*/ 673 h 673"/>
                  <a:gd name="T2" fmla="*/ 995 w 1008"/>
                  <a:gd name="T3" fmla="*/ 624 h 673"/>
                  <a:gd name="T4" fmla="*/ 1008 w 1008"/>
                  <a:gd name="T5" fmla="*/ 572 h 673"/>
                  <a:gd name="T6" fmla="*/ 1004 w 1008"/>
                  <a:gd name="T7" fmla="*/ 530 h 673"/>
                  <a:gd name="T8" fmla="*/ 970 w 1008"/>
                  <a:gd name="T9" fmla="*/ 469 h 673"/>
                  <a:gd name="T10" fmla="*/ 916 w 1008"/>
                  <a:gd name="T11" fmla="*/ 420 h 673"/>
                  <a:gd name="T12" fmla="*/ 847 w 1008"/>
                  <a:gd name="T13" fmla="*/ 372 h 673"/>
                  <a:gd name="T14" fmla="*/ 763 w 1008"/>
                  <a:gd name="T15" fmla="*/ 332 h 673"/>
                  <a:gd name="T16" fmla="*/ 679 w 1008"/>
                  <a:gd name="T17" fmla="*/ 310 h 673"/>
                  <a:gd name="T18" fmla="*/ 599 w 1008"/>
                  <a:gd name="T19" fmla="*/ 291 h 673"/>
                  <a:gd name="T20" fmla="*/ 557 w 1008"/>
                  <a:gd name="T21" fmla="*/ 248 h 673"/>
                  <a:gd name="T22" fmla="*/ 513 w 1008"/>
                  <a:gd name="T23" fmla="*/ 208 h 673"/>
                  <a:gd name="T24" fmla="*/ 454 w 1008"/>
                  <a:gd name="T25" fmla="*/ 161 h 673"/>
                  <a:gd name="T26" fmla="*/ 405 w 1008"/>
                  <a:gd name="T27" fmla="*/ 129 h 673"/>
                  <a:gd name="T28" fmla="*/ 332 w 1008"/>
                  <a:gd name="T29" fmla="*/ 92 h 673"/>
                  <a:gd name="T30" fmla="*/ 292 w 1008"/>
                  <a:gd name="T31" fmla="*/ 75 h 673"/>
                  <a:gd name="T32" fmla="*/ 220 w 1008"/>
                  <a:gd name="T33" fmla="*/ 33 h 673"/>
                  <a:gd name="T34" fmla="*/ 142 w 1008"/>
                  <a:gd name="T35" fmla="*/ 10 h 673"/>
                  <a:gd name="T36" fmla="*/ 53 w 1008"/>
                  <a:gd name="T37" fmla="*/ 0 h 673"/>
                  <a:gd name="T38" fmla="*/ 0 w 1008"/>
                  <a:gd name="T39" fmla="*/ 1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08" h="673">
                    <a:moveTo>
                      <a:pt x="961" y="673"/>
                    </a:moveTo>
                    <a:lnTo>
                      <a:pt x="995" y="624"/>
                    </a:lnTo>
                    <a:lnTo>
                      <a:pt x="1008" y="572"/>
                    </a:lnTo>
                    <a:lnTo>
                      <a:pt x="1004" y="530"/>
                    </a:lnTo>
                    <a:lnTo>
                      <a:pt x="970" y="469"/>
                    </a:lnTo>
                    <a:lnTo>
                      <a:pt x="916" y="420"/>
                    </a:lnTo>
                    <a:lnTo>
                      <a:pt x="847" y="372"/>
                    </a:lnTo>
                    <a:lnTo>
                      <a:pt x="763" y="332"/>
                    </a:lnTo>
                    <a:lnTo>
                      <a:pt x="679" y="310"/>
                    </a:lnTo>
                    <a:lnTo>
                      <a:pt x="599" y="291"/>
                    </a:lnTo>
                    <a:lnTo>
                      <a:pt x="557" y="248"/>
                    </a:lnTo>
                    <a:lnTo>
                      <a:pt x="513" y="208"/>
                    </a:lnTo>
                    <a:lnTo>
                      <a:pt x="454" y="161"/>
                    </a:lnTo>
                    <a:lnTo>
                      <a:pt x="405" y="129"/>
                    </a:lnTo>
                    <a:lnTo>
                      <a:pt x="332" y="92"/>
                    </a:lnTo>
                    <a:lnTo>
                      <a:pt x="292" y="75"/>
                    </a:lnTo>
                    <a:lnTo>
                      <a:pt x="220" y="33"/>
                    </a:lnTo>
                    <a:lnTo>
                      <a:pt x="142" y="10"/>
                    </a:lnTo>
                    <a:lnTo>
                      <a:pt x="53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12" name="Freeform 119"/>
              <p:cNvSpPr/>
              <p:nvPr/>
            </p:nvSpPr>
            <p:spPr bwMode="auto">
              <a:xfrm>
                <a:off x="4980" y="3055"/>
                <a:ext cx="360" cy="279"/>
              </a:xfrm>
              <a:custGeom>
                <a:avLst/>
                <a:gdLst>
                  <a:gd name="T0" fmla="*/ 1077 w 1077"/>
                  <a:gd name="T1" fmla="*/ 838 h 838"/>
                  <a:gd name="T2" fmla="*/ 1069 w 1077"/>
                  <a:gd name="T3" fmla="*/ 806 h 838"/>
                  <a:gd name="T4" fmla="*/ 1057 w 1077"/>
                  <a:gd name="T5" fmla="*/ 769 h 838"/>
                  <a:gd name="T6" fmla="*/ 1036 w 1077"/>
                  <a:gd name="T7" fmla="*/ 732 h 838"/>
                  <a:gd name="T8" fmla="*/ 1016 w 1077"/>
                  <a:gd name="T9" fmla="*/ 704 h 838"/>
                  <a:gd name="T10" fmla="*/ 989 w 1077"/>
                  <a:gd name="T11" fmla="*/ 676 h 838"/>
                  <a:gd name="T12" fmla="*/ 908 w 1077"/>
                  <a:gd name="T13" fmla="*/ 609 h 838"/>
                  <a:gd name="T14" fmla="*/ 814 w 1077"/>
                  <a:gd name="T15" fmla="*/ 548 h 838"/>
                  <a:gd name="T16" fmla="*/ 736 w 1077"/>
                  <a:gd name="T17" fmla="*/ 514 h 838"/>
                  <a:gd name="T18" fmla="*/ 635 w 1077"/>
                  <a:gd name="T19" fmla="*/ 485 h 838"/>
                  <a:gd name="T20" fmla="*/ 547 w 1077"/>
                  <a:gd name="T21" fmla="*/ 413 h 838"/>
                  <a:gd name="T22" fmla="*/ 469 w 1077"/>
                  <a:gd name="T23" fmla="*/ 339 h 838"/>
                  <a:gd name="T24" fmla="*/ 386 w 1077"/>
                  <a:gd name="T25" fmla="*/ 275 h 838"/>
                  <a:gd name="T26" fmla="*/ 286 w 1077"/>
                  <a:gd name="T27" fmla="*/ 213 h 838"/>
                  <a:gd name="T28" fmla="*/ 198 w 1077"/>
                  <a:gd name="T29" fmla="*/ 159 h 838"/>
                  <a:gd name="T30" fmla="*/ 120 w 1077"/>
                  <a:gd name="T31" fmla="*/ 72 h 838"/>
                  <a:gd name="T32" fmla="*/ 0 w 1077"/>
                  <a:gd name="T33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7" h="838">
                    <a:moveTo>
                      <a:pt x="1077" y="838"/>
                    </a:moveTo>
                    <a:lnTo>
                      <a:pt x="1069" y="806"/>
                    </a:lnTo>
                    <a:lnTo>
                      <a:pt x="1057" y="769"/>
                    </a:lnTo>
                    <a:lnTo>
                      <a:pt x="1036" y="732"/>
                    </a:lnTo>
                    <a:lnTo>
                      <a:pt x="1016" y="704"/>
                    </a:lnTo>
                    <a:lnTo>
                      <a:pt x="989" y="676"/>
                    </a:lnTo>
                    <a:lnTo>
                      <a:pt x="908" y="609"/>
                    </a:lnTo>
                    <a:lnTo>
                      <a:pt x="814" y="548"/>
                    </a:lnTo>
                    <a:lnTo>
                      <a:pt x="736" y="514"/>
                    </a:lnTo>
                    <a:lnTo>
                      <a:pt x="635" y="485"/>
                    </a:lnTo>
                    <a:lnTo>
                      <a:pt x="547" y="413"/>
                    </a:lnTo>
                    <a:lnTo>
                      <a:pt x="469" y="339"/>
                    </a:lnTo>
                    <a:lnTo>
                      <a:pt x="386" y="275"/>
                    </a:lnTo>
                    <a:lnTo>
                      <a:pt x="286" y="213"/>
                    </a:lnTo>
                    <a:lnTo>
                      <a:pt x="198" y="159"/>
                    </a:lnTo>
                    <a:lnTo>
                      <a:pt x="120" y="7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13" name="Freeform 120"/>
              <p:cNvSpPr/>
              <p:nvPr/>
            </p:nvSpPr>
            <p:spPr bwMode="auto">
              <a:xfrm>
                <a:off x="5079" y="2973"/>
                <a:ext cx="360" cy="275"/>
              </a:xfrm>
              <a:custGeom>
                <a:avLst/>
                <a:gdLst>
                  <a:gd name="T0" fmla="*/ 1069 w 1069"/>
                  <a:gd name="T1" fmla="*/ 828 h 828"/>
                  <a:gd name="T2" fmla="*/ 1026 w 1069"/>
                  <a:gd name="T3" fmla="*/ 771 h 828"/>
                  <a:gd name="T4" fmla="*/ 989 w 1069"/>
                  <a:gd name="T5" fmla="*/ 728 h 828"/>
                  <a:gd name="T6" fmla="*/ 947 w 1069"/>
                  <a:gd name="T7" fmla="*/ 694 h 828"/>
                  <a:gd name="T8" fmla="*/ 797 w 1069"/>
                  <a:gd name="T9" fmla="*/ 593 h 828"/>
                  <a:gd name="T10" fmla="*/ 698 w 1069"/>
                  <a:gd name="T11" fmla="*/ 540 h 828"/>
                  <a:gd name="T12" fmla="*/ 624 w 1069"/>
                  <a:gd name="T13" fmla="*/ 463 h 828"/>
                  <a:gd name="T14" fmla="*/ 539 w 1069"/>
                  <a:gd name="T15" fmla="*/ 393 h 828"/>
                  <a:gd name="T16" fmla="*/ 458 w 1069"/>
                  <a:gd name="T17" fmla="*/ 332 h 828"/>
                  <a:gd name="T18" fmla="*/ 372 w 1069"/>
                  <a:gd name="T19" fmla="*/ 278 h 828"/>
                  <a:gd name="T20" fmla="*/ 322 w 1069"/>
                  <a:gd name="T21" fmla="*/ 243 h 828"/>
                  <a:gd name="T22" fmla="*/ 222 w 1069"/>
                  <a:gd name="T23" fmla="*/ 188 h 828"/>
                  <a:gd name="T24" fmla="*/ 126 w 1069"/>
                  <a:gd name="T25" fmla="*/ 80 h 828"/>
                  <a:gd name="T26" fmla="*/ 0 w 1069"/>
                  <a:gd name="T27" fmla="*/ 0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9" h="828">
                    <a:moveTo>
                      <a:pt x="1069" y="828"/>
                    </a:moveTo>
                    <a:lnTo>
                      <a:pt x="1026" y="771"/>
                    </a:lnTo>
                    <a:lnTo>
                      <a:pt x="989" y="728"/>
                    </a:lnTo>
                    <a:lnTo>
                      <a:pt x="947" y="694"/>
                    </a:lnTo>
                    <a:lnTo>
                      <a:pt x="797" y="593"/>
                    </a:lnTo>
                    <a:lnTo>
                      <a:pt x="698" y="540"/>
                    </a:lnTo>
                    <a:lnTo>
                      <a:pt x="624" y="463"/>
                    </a:lnTo>
                    <a:lnTo>
                      <a:pt x="539" y="393"/>
                    </a:lnTo>
                    <a:lnTo>
                      <a:pt x="458" y="332"/>
                    </a:lnTo>
                    <a:lnTo>
                      <a:pt x="372" y="278"/>
                    </a:lnTo>
                    <a:lnTo>
                      <a:pt x="322" y="243"/>
                    </a:lnTo>
                    <a:lnTo>
                      <a:pt x="222" y="188"/>
                    </a:lnTo>
                    <a:lnTo>
                      <a:pt x="126" y="8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14" name="Freeform 121"/>
              <p:cNvSpPr/>
              <p:nvPr/>
            </p:nvSpPr>
            <p:spPr bwMode="auto">
              <a:xfrm>
                <a:off x="5233" y="2750"/>
                <a:ext cx="13" cy="103"/>
              </a:xfrm>
              <a:custGeom>
                <a:avLst/>
                <a:gdLst>
                  <a:gd name="T0" fmla="*/ 20 w 36"/>
                  <a:gd name="T1" fmla="*/ 313 h 313"/>
                  <a:gd name="T2" fmla="*/ 4 w 36"/>
                  <a:gd name="T3" fmla="*/ 216 h 313"/>
                  <a:gd name="T4" fmla="*/ 0 w 36"/>
                  <a:gd name="T5" fmla="*/ 152 h 313"/>
                  <a:gd name="T6" fmla="*/ 16 w 36"/>
                  <a:gd name="T7" fmla="*/ 66 h 313"/>
                  <a:gd name="T8" fmla="*/ 36 w 36"/>
                  <a:gd name="T9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13">
                    <a:moveTo>
                      <a:pt x="20" y="313"/>
                    </a:moveTo>
                    <a:lnTo>
                      <a:pt x="4" y="216"/>
                    </a:lnTo>
                    <a:lnTo>
                      <a:pt x="0" y="152"/>
                    </a:lnTo>
                    <a:lnTo>
                      <a:pt x="16" y="66"/>
                    </a:lnTo>
                    <a:lnTo>
                      <a:pt x="36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15" name="Freeform 122"/>
              <p:cNvSpPr/>
              <p:nvPr/>
            </p:nvSpPr>
            <p:spPr bwMode="auto">
              <a:xfrm>
                <a:off x="5147" y="2939"/>
                <a:ext cx="60" cy="60"/>
              </a:xfrm>
              <a:custGeom>
                <a:avLst/>
                <a:gdLst>
                  <a:gd name="T0" fmla="*/ 177 w 177"/>
                  <a:gd name="T1" fmla="*/ 0 h 175"/>
                  <a:gd name="T2" fmla="*/ 133 w 177"/>
                  <a:gd name="T3" fmla="*/ 9 h 175"/>
                  <a:gd name="T4" fmla="*/ 84 w 177"/>
                  <a:gd name="T5" fmla="*/ 34 h 175"/>
                  <a:gd name="T6" fmla="*/ 43 w 177"/>
                  <a:gd name="T7" fmla="*/ 72 h 175"/>
                  <a:gd name="T8" fmla="*/ 21 w 177"/>
                  <a:gd name="T9" fmla="*/ 107 h 175"/>
                  <a:gd name="T10" fmla="*/ 0 w 177"/>
                  <a:gd name="T11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75">
                    <a:moveTo>
                      <a:pt x="177" y="0"/>
                    </a:moveTo>
                    <a:lnTo>
                      <a:pt x="133" y="9"/>
                    </a:lnTo>
                    <a:lnTo>
                      <a:pt x="84" y="34"/>
                    </a:lnTo>
                    <a:lnTo>
                      <a:pt x="43" y="72"/>
                    </a:lnTo>
                    <a:lnTo>
                      <a:pt x="21" y="107"/>
                    </a:lnTo>
                    <a:lnTo>
                      <a:pt x="0" y="175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16" name="Freeform 123"/>
              <p:cNvSpPr/>
              <p:nvPr/>
            </p:nvSpPr>
            <p:spPr bwMode="auto">
              <a:xfrm>
                <a:off x="5049" y="3029"/>
                <a:ext cx="94" cy="43"/>
              </a:xfrm>
              <a:custGeom>
                <a:avLst/>
                <a:gdLst>
                  <a:gd name="T0" fmla="*/ 281 w 281"/>
                  <a:gd name="T1" fmla="*/ 3 h 123"/>
                  <a:gd name="T2" fmla="*/ 229 w 281"/>
                  <a:gd name="T3" fmla="*/ 0 h 123"/>
                  <a:gd name="T4" fmla="*/ 159 w 281"/>
                  <a:gd name="T5" fmla="*/ 12 h 123"/>
                  <a:gd name="T6" fmla="*/ 88 w 281"/>
                  <a:gd name="T7" fmla="*/ 34 h 123"/>
                  <a:gd name="T8" fmla="*/ 50 w 281"/>
                  <a:gd name="T9" fmla="*/ 60 h 123"/>
                  <a:gd name="T10" fmla="*/ 0 w 281"/>
                  <a:gd name="T11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1" h="123">
                    <a:moveTo>
                      <a:pt x="281" y="3"/>
                    </a:moveTo>
                    <a:lnTo>
                      <a:pt x="229" y="0"/>
                    </a:lnTo>
                    <a:lnTo>
                      <a:pt x="159" y="12"/>
                    </a:lnTo>
                    <a:lnTo>
                      <a:pt x="88" y="34"/>
                    </a:lnTo>
                    <a:lnTo>
                      <a:pt x="50" y="60"/>
                    </a:lnTo>
                    <a:lnTo>
                      <a:pt x="0" y="123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17" name="Freeform 124"/>
              <p:cNvSpPr/>
              <p:nvPr/>
            </p:nvSpPr>
            <p:spPr bwMode="auto">
              <a:xfrm>
                <a:off x="5023" y="3090"/>
                <a:ext cx="107" cy="21"/>
              </a:xfrm>
              <a:custGeom>
                <a:avLst/>
                <a:gdLst>
                  <a:gd name="T0" fmla="*/ 319 w 319"/>
                  <a:gd name="T1" fmla="*/ 5 h 68"/>
                  <a:gd name="T2" fmla="*/ 247 w 319"/>
                  <a:gd name="T3" fmla="*/ 0 h 68"/>
                  <a:gd name="T4" fmla="*/ 171 w 319"/>
                  <a:gd name="T5" fmla="*/ 3 h 68"/>
                  <a:gd name="T6" fmla="*/ 108 w 319"/>
                  <a:gd name="T7" fmla="*/ 21 h 68"/>
                  <a:gd name="T8" fmla="*/ 42 w 319"/>
                  <a:gd name="T9" fmla="*/ 41 h 68"/>
                  <a:gd name="T10" fmla="*/ 0 w 319"/>
                  <a:gd name="T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9" h="68">
                    <a:moveTo>
                      <a:pt x="319" y="5"/>
                    </a:moveTo>
                    <a:lnTo>
                      <a:pt x="247" y="0"/>
                    </a:lnTo>
                    <a:lnTo>
                      <a:pt x="171" y="3"/>
                    </a:lnTo>
                    <a:lnTo>
                      <a:pt x="108" y="21"/>
                    </a:lnTo>
                    <a:lnTo>
                      <a:pt x="42" y="41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18" name="Freeform 125"/>
              <p:cNvSpPr/>
              <p:nvPr/>
            </p:nvSpPr>
            <p:spPr bwMode="auto">
              <a:xfrm>
                <a:off x="5357" y="3012"/>
                <a:ext cx="47" cy="34"/>
              </a:xfrm>
              <a:custGeom>
                <a:avLst/>
                <a:gdLst>
                  <a:gd name="T0" fmla="*/ 150 w 150"/>
                  <a:gd name="T1" fmla="*/ 0 h 103"/>
                  <a:gd name="T2" fmla="*/ 97 w 150"/>
                  <a:gd name="T3" fmla="*/ 12 h 103"/>
                  <a:gd name="T4" fmla="*/ 45 w 150"/>
                  <a:gd name="T5" fmla="*/ 40 h 103"/>
                  <a:gd name="T6" fmla="*/ 0 w 150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103">
                    <a:moveTo>
                      <a:pt x="150" y="0"/>
                    </a:moveTo>
                    <a:lnTo>
                      <a:pt x="97" y="12"/>
                    </a:lnTo>
                    <a:lnTo>
                      <a:pt x="45" y="40"/>
                    </a:lnTo>
                    <a:lnTo>
                      <a:pt x="0" y="103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19" name="Freeform 126"/>
              <p:cNvSpPr/>
              <p:nvPr/>
            </p:nvSpPr>
            <p:spPr bwMode="auto">
              <a:xfrm>
                <a:off x="5246" y="3085"/>
                <a:ext cx="81" cy="39"/>
              </a:xfrm>
              <a:custGeom>
                <a:avLst/>
                <a:gdLst>
                  <a:gd name="T0" fmla="*/ 242 w 242"/>
                  <a:gd name="T1" fmla="*/ 3 h 124"/>
                  <a:gd name="T2" fmla="*/ 165 w 242"/>
                  <a:gd name="T3" fmla="*/ 0 h 124"/>
                  <a:gd name="T4" fmla="*/ 114 w 242"/>
                  <a:gd name="T5" fmla="*/ 19 h 124"/>
                  <a:gd name="T6" fmla="*/ 59 w 242"/>
                  <a:gd name="T7" fmla="*/ 57 h 124"/>
                  <a:gd name="T8" fmla="*/ 0 w 242"/>
                  <a:gd name="T9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124">
                    <a:moveTo>
                      <a:pt x="242" y="3"/>
                    </a:moveTo>
                    <a:lnTo>
                      <a:pt x="165" y="0"/>
                    </a:lnTo>
                    <a:lnTo>
                      <a:pt x="114" y="19"/>
                    </a:lnTo>
                    <a:lnTo>
                      <a:pt x="59" y="57"/>
                    </a:lnTo>
                    <a:lnTo>
                      <a:pt x="0" y="124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0" name="Freeform 127"/>
              <p:cNvSpPr/>
              <p:nvPr/>
            </p:nvSpPr>
            <p:spPr bwMode="auto">
              <a:xfrm>
                <a:off x="5263" y="3167"/>
                <a:ext cx="69" cy="34"/>
              </a:xfrm>
              <a:custGeom>
                <a:avLst/>
                <a:gdLst>
                  <a:gd name="T0" fmla="*/ 205 w 205"/>
                  <a:gd name="T1" fmla="*/ 0 h 95"/>
                  <a:gd name="T2" fmla="*/ 155 w 205"/>
                  <a:gd name="T3" fmla="*/ 0 h 95"/>
                  <a:gd name="T4" fmla="*/ 102 w 205"/>
                  <a:gd name="T5" fmla="*/ 15 h 95"/>
                  <a:gd name="T6" fmla="*/ 44 w 205"/>
                  <a:gd name="T7" fmla="*/ 48 h 95"/>
                  <a:gd name="T8" fmla="*/ 0 w 205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95">
                    <a:moveTo>
                      <a:pt x="205" y="0"/>
                    </a:moveTo>
                    <a:lnTo>
                      <a:pt x="155" y="0"/>
                    </a:lnTo>
                    <a:lnTo>
                      <a:pt x="102" y="15"/>
                    </a:lnTo>
                    <a:lnTo>
                      <a:pt x="44" y="48"/>
                    </a:lnTo>
                    <a:lnTo>
                      <a:pt x="0" y="95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1" name="Freeform 128"/>
              <p:cNvSpPr/>
              <p:nvPr/>
            </p:nvSpPr>
            <p:spPr bwMode="auto">
              <a:xfrm>
                <a:off x="5139" y="3223"/>
                <a:ext cx="69" cy="34"/>
              </a:xfrm>
              <a:custGeom>
                <a:avLst/>
                <a:gdLst>
                  <a:gd name="T0" fmla="*/ 199 w 199"/>
                  <a:gd name="T1" fmla="*/ 0 h 101"/>
                  <a:gd name="T2" fmla="*/ 127 w 199"/>
                  <a:gd name="T3" fmla="*/ 14 h 101"/>
                  <a:gd name="T4" fmla="*/ 81 w 199"/>
                  <a:gd name="T5" fmla="*/ 31 h 101"/>
                  <a:gd name="T6" fmla="*/ 37 w 199"/>
                  <a:gd name="T7" fmla="*/ 66 h 101"/>
                  <a:gd name="T8" fmla="*/ 0 w 199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101">
                    <a:moveTo>
                      <a:pt x="199" y="0"/>
                    </a:moveTo>
                    <a:lnTo>
                      <a:pt x="127" y="14"/>
                    </a:lnTo>
                    <a:lnTo>
                      <a:pt x="81" y="31"/>
                    </a:lnTo>
                    <a:lnTo>
                      <a:pt x="37" y="66"/>
                    </a:lnTo>
                    <a:lnTo>
                      <a:pt x="0" y="101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2" name="Freeform 129"/>
              <p:cNvSpPr/>
              <p:nvPr/>
            </p:nvSpPr>
            <p:spPr bwMode="auto">
              <a:xfrm>
                <a:off x="5092" y="2866"/>
                <a:ext cx="103" cy="82"/>
              </a:xfrm>
              <a:custGeom>
                <a:avLst/>
                <a:gdLst>
                  <a:gd name="T0" fmla="*/ 0 w 296"/>
                  <a:gd name="T1" fmla="*/ 253 h 253"/>
                  <a:gd name="T2" fmla="*/ 63 w 296"/>
                  <a:gd name="T3" fmla="*/ 206 h 253"/>
                  <a:gd name="T4" fmla="*/ 146 w 296"/>
                  <a:gd name="T5" fmla="*/ 142 h 253"/>
                  <a:gd name="T6" fmla="*/ 231 w 296"/>
                  <a:gd name="T7" fmla="*/ 72 h 253"/>
                  <a:gd name="T8" fmla="*/ 296 w 296"/>
                  <a:gd name="T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253">
                    <a:moveTo>
                      <a:pt x="0" y="253"/>
                    </a:moveTo>
                    <a:lnTo>
                      <a:pt x="63" y="206"/>
                    </a:lnTo>
                    <a:lnTo>
                      <a:pt x="146" y="142"/>
                    </a:lnTo>
                    <a:lnTo>
                      <a:pt x="231" y="72"/>
                    </a:lnTo>
                    <a:lnTo>
                      <a:pt x="296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3" name="Freeform 130"/>
              <p:cNvSpPr/>
              <p:nvPr/>
            </p:nvSpPr>
            <p:spPr bwMode="auto">
              <a:xfrm>
                <a:off x="5019" y="3137"/>
                <a:ext cx="77" cy="34"/>
              </a:xfrm>
              <a:custGeom>
                <a:avLst/>
                <a:gdLst>
                  <a:gd name="T0" fmla="*/ 237 w 237"/>
                  <a:gd name="T1" fmla="*/ 0 h 96"/>
                  <a:gd name="T2" fmla="*/ 152 w 237"/>
                  <a:gd name="T3" fmla="*/ 5 h 96"/>
                  <a:gd name="T4" fmla="*/ 88 w 237"/>
                  <a:gd name="T5" fmla="*/ 25 h 96"/>
                  <a:gd name="T6" fmla="*/ 41 w 237"/>
                  <a:gd name="T7" fmla="*/ 53 h 96"/>
                  <a:gd name="T8" fmla="*/ 0 w 237"/>
                  <a:gd name="T9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96">
                    <a:moveTo>
                      <a:pt x="237" y="0"/>
                    </a:moveTo>
                    <a:lnTo>
                      <a:pt x="152" y="5"/>
                    </a:lnTo>
                    <a:lnTo>
                      <a:pt x="88" y="25"/>
                    </a:lnTo>
                    <a:lnTo>
                      <a:pt x="41" y="53"/>
                    </a:lnTo>
                    <a:lnTo>
                      <a:pt x="0" y="96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4" name="Freeform 131"/>
              <p:cNvSpPr/>
              <p:nvPr/>
            </p:nvSpPr>
            <p:spPr bwMode="auto">
              <a:xfrm>
                <a:off x="5379" y="3085"/>
                <a:ext cx="60" cy="26"/>
              </a:xfrm>
              <a:custGeom>
                <a:avLst/>
                <a:gdLst>
                  <a:gd name="T0" fmla="*/ 198 w 198"/>
                  <a:gd name="T1" fmla="*/ 16 h 79"/>
                  <a:gd name="T2" fmla="*/ 145 w 198"/>
                  <a:gd name="T3" fmla="*/ 0 h 79"/>
                  <a:gd name="T4" fmla="*/ 97 w 198"/>
                  <a:gd name="T5" fmla="*/ 3 h 79"/>
                  <a:gd name="T6" fmla="*/ 47 w 198"/>
                  <a:gd name="T7" fmla="*/ 25 h 79"/>
                  <a:gd name="T8" fmla="*/ 16 w 198"/>
                  <a:gd name="T9" fmla="*/ 47 h 79"/>
                  <a:gd name="T10" fmla="*/ 0 w 198"/>
                  <a:gd name="T11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79">
                    <a:moveTo>
                      <a:pt x="198" y="16"/>
                    </a:moveTo>
                    <a:lnTo>
                      <a:pt x="145" y="0"/>
                    </a:lnTo>
                    <a:lnTo>
                      <a:pt x="97" y="3"/>
                    </a:lnTo>
                    <a:lnTo>
                      <a:pt x="47" y="25"/>
                    </a:lnTo>
                    <a:lnTo>
                      <a:pt x="16" y="47"/>
                    </a:lnTo>
                    <a:lnTo>
                      <a:pt x="0" y="79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5" name="Freeform 132"/>
              <p:cNvSpPr/>
              <p:nvPr/>
            </p:nvSpPr>
            <p:spPr bwMode="auto">
              <a:xfrm>
                <a:off x="4929" y="3180"/>
                <a:ext cx="60" cy="26"/>
              </a:xfrm>
              <a:custGeom>
                <a:avLst/>
                <a:gdLst>
                  <a:gd name="T0" fmla="*/ 184 w 184"/>
                  <a:gd name="T1" fmla="*/ 0 h 72"/>
                  <a:gd name="T2" fmla="*/ 153 w 184"/>
                  <a:gd name="T3" fmla="*/ 0 h 72"/>
                  <a:gd name="T4" fmla="*/ 104 w 184"/>
                  <a:gd name="T5" fmla="*/ 5 h 72"/>
                  <a:gd name="T6" fmla="*/ 62 w 184"/>
                  <a:gd name="T7" fmla="*/ 17 h 72"/>
                  <a:gd name="T8" fmla="*/ 40 w 184"/>
                  <a:gd name="T9" fmla="*/ 32 h 72"/>
                  <a:gd name="T10" fmla="*/ 16 w 184"/>
                  <a:gd name="T11" fmla="*/ 54 h 72"/>
                  <a:gd name="T12" fmla="*/ 0 w 184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72">
                    <a:moveTo>
                      <a:pt x="184" y="0"/>
                    </a:moveTo>
                    <a:lnTo>
                      <a:pt x="153" y="0"/>
                    </a:lnTo>
                    <a:lnTo>
                      <a:pt x="104" y="5"/>
                    </a:lnTo>
                    <a:lnTo>
                      <a:pt x="62" y="17"/>
                    </a:lnTo>
                    <a:lnTo>
                      <a:pt x="40" y="32"/>
                    </a:lnTo>
                    <a:lnTo>
                      <a:pt x="16" y="54"/>
                    </a:lnTo>
                    <a:lnTo>
                      <a:pt x="0" y="72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6" name="Freeform 133"/>
              <p:cNvSpPr/>
              <p:nvPr/>
            </p:nvSpPr>
            <p:spPr bwMode="auto">
              <a:xfrm>
                <a:off x="4941" y="3055"/>
                <a:ext cx="13" cy="26"/>
              </a:xfrm>
              <a:custGeom>
                <a:avLst/>
                <a:gdLst>
                  <a:gd name="T0" fmla="*/ 0 w 38"/>
                  <a:gd name="T1" fmla="*/ 78 h 78"/>
                  <a:gd name="T2" fmla="*/ 12 w 38"/>
                  <a:gd name="T3" fmla="*/ 32 h 78"/>
                  <a:gd name="T4" fmla="*/ 28 w 38"/>
                  <a:gd name="T5" fmla="*/ 9 h 78"/>
                  <a:gd name="T6" fmla="*/ 38 w 38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78">
                    <a:moveTo>
                      <a:pt x="0" y="78"/>
                    </a:moveTo>
                    <a:lnTo>
                      <a:pt x="12" y="32"/>
                    </a:lnTo>
                    <a:lnTo>
                      <a:pt x="28" y="9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7" name="Freeform 134"/>
              <p:cNvSpPr/>
              <p:nvPr/>
            </p:nvSpPr>
            <p:spPr bwMode="auto">
              <a:xfrm>
                <a:off x="4684" y="2741"/>
                <a:ext cx="343" cy="90"/>
              </a:xfrm>
              <a:custGeom>
                <a:avLst/>
                <a:gdLst>
                  <a:gd name="T0" fmla="*/ 0 w 1027"/>
                  <a:gd name="T1" fmla="*/ 0 h 266"/>
                  <a:gd name="T2" fmla="*/ 158 w 1027"/>
                  <a:gd name="T3" fmla="*/ 141 h 266"/>
                  <a:gd name="T4" fmla="*/ 270 w 1027"/>
                  <a:gd name="T5" fmla="*/ 204 h 266"/>
                  <a:gd name="T6" fmla="*/ 379 w 1027"/>
                  <a:gd name="T7" fmla="*/ 250 h 266"/>
                  <a:gd name="T8" fmla="*/ 727 w 1027"/>
                  <a:gd name="T9" fmla="*/ 266 h 266"/>
                  <a:gd name="T10" fmla="*/ 869 w 1027"/>
                  <a:gd name="T11" fmla="*/ 236 h 266"/>
                  <a:gd name="T12" fmla="*/ 948 w 1027"/>
                  <a:gd name="T13" fmla="*/ 204 h 266"/>
                  <a:gd name="T14" fmla="*/ 1027 w 1027"/>
                  <a:gd name="T15" fmla="*/ 20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7" h="266">
                    <a:moveTo>
                      <a:pt x="0" y="0"/>
                    </a:moveTo>
                    <a:lnTo>
                      <a:pt x="158" y="141"/>
                    </a:lnTo>
                    <a:lnTo>
                      <a:pt x="270" y="204"/>
                    </a:lnTo>
                    <a:lnTo>
                      <a:pt x="379" y="250"/>
                    </a:lnTo>
                    <a:lnTo>
                      <a:pt x="727" y="266"/>
                    </a:lnTo>
                    <a:lnTo>
                      <a:pt x="869" y="236"/>
                    </a:lnTo>
                    <a:lnTo>
                      <a:pt x="948" y="204"/>
                    </a:lnTo>
                    <a:lnTo>
                      <a:pt x="1027" y="204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8" name="Freeform 135"/>
              <p:cNvSpPr/>
              <p:nvPr/>
            </p:nvSpPr>
            <p:spPr bwMode="auto">
              <a:xfrm>
                <a:off x="4804" y="2763"/>
                <a:ext cx="56" cy="133"/>
              </a:xfrm>
              <a:custGeom>
                <a:avLst/>
                <a:gdLst>
                  <a:gd name="T0" fmla="*/ 0 w 174"/>
                  <a:gd name="T1" fmla="*/ 0 h 396"/>
                  <a:gd name="T2" fmla="*/ 80 w 174"/>
                  <a:gd name="T3" fmla="*/ 111 h 396"/>
                  <a:gd name="T4" fmla="*/ 127 w 174"/>
                  <a:gd name="T5" fmla="*/ 221 h 396"/>
                  <a:gd name="T6" fmla="*/ 143 w 174"/>
                  <a:gd name="T7" fmla="*/ 284 h 396"/>
                  <a:gd name="T8" fmla="*/ 174 w 174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396">
                    <a:moveTo>
                      <a:pt x="0" y="0"/>
                    </a:moveTo>
                    <a:lnTo>
                      <a:pt x="80" y="111"/>
                    </a:lnTo>
                    <a:lnTo>
                      <a:pt x="127" y="221"/>
                    </a:lnTo>
                    <a:lnTo>
                      <a:pt x="143" y="284"/>
                    </a:lnTo>
                    <a:lnTo>
                      <a:pt x="174" y="396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29" name="Freeform 136"/>
              <p:cNvSpPr/>
              <p:nvPr/>
            </p:nvSpPr>
            <p:spPr bwMode="auto">
              <a:xfrm>
                <a:off x="4757" y="2926"/>
                <a:ext cx="330" cy="142"/>
              </a:xfrm>
              <a:custGeom>
                <a:avLst/>
                <a:gdLst>
                  <a:gd name="T0" fmla="*/ 992 w 992"/>
                  <a:gd name="T1" fmla="*/ 0 h 425"/>
                  <a:gd name="T2" fmla="*/ 804 w 992"/>
                  <a:gd name="T3" fmla="*/ 110 h 425"/>
                  <a:gd name="T4" fmla="*/ 678 w 992"/>
                  <a:gd name="T5" fmla="*/ 141 h 425"/>
                  <a:gd name="T6" fmla="*/ 504 w 992"/>
                  <a:gd name="T7" fmla="*/ 204 h 425"/>
                  <a:gd name="T8" fmla="*/ 331 w 992"/>
                  <a:gd name="T9" fmla="*/ 253 h 425"/>
                  <a:gd name="T10" fmla="*/ 172 w 992"/>
                  <a:gd name="T11" fmla="*/ 315 h 425"/>
                  <a:gd name="T12" fmla="*/ 15 w 992"/>
                  <a:gd name="T13" fmla="*/ 394 h 425"/>
                  <a:gd name="T14" fmla="*/ 0 w 992"/>
                  <a:gd name="T15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2" h="425">
                    <a:moveTo>
                      <a:pt x="992" y="0"/>
                    </a:moveTo>
                    <a:lnTo>
                      <a:pt x="804" y="110"/>
                    </a:lnTo>
                    <a:lnTo>
                      <a:pt x="678" y="141"/>
                    </a:lnTo>
                    <a:lnTo>
                      <a:pt x="504" y="204"/>
                    </a:lnTo>
                    <a:lnTo>
                      <a:pt x="331" y="253"/>
                    </a:lnTo>
                    <a:lnTo>
                      <a:pt x="172" y="315"/>
                    </a:lnTo>
                    <a:lnTo>
                      <a:pt x="15" y="394"/>
                    </a:lnTo>
                    <a:lnTo>
                      <a:pt x="0" y="425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30" name="Freeform 137"/>
              <p:cNvSpPr/>
              <p:nvPr/>
            </p:nvSpPr>
            <p:spPr bwMode="auto">
              <a:xfrm>
                <a:off x="5083" y="2939"/>
                <a:ext cx="9" cy="39"/>
              </a:xfrm>
              <a:custGeom>
                <a:avLst/>
                <a:gdLst>
                  <a:gd name="T0" fmla="*/ 18 w 27"/>
                  <a:gd name="T1" fmla="*/ 116 h 116"/>
                  <a:gd name="T2" fmla="*/ 27 w 27"/>
                  <a:gd name="T3" fmla="*/ 86 h 116"/>
                  <a:gd name="T4" fmla="*/ 0 w 27"/>
                  <a:gd name="T5" fmla="*/ 31 h 116"/>
                  <a:gd name="T6" fmla="*/ 0 w 27"/>
                  <a:gd name="T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16">
                    <a:moveTo>
                      <a:pt x="18" y="116"/>
                    </a:moveTo>
                    <a:lnTo>
                      <a:pt x="27" y="8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  <p:sp>
            <p:nvSpPr>
              <p:cNvPr id="231" name="Freeform 138"/>
              <p:cNvSpPr/>
              <p:nvPr/>
            </p:nvSpPr>
            <p:spPr bwMode="auto">
              <a:xfrm>
                <a:off x="5044" y="2814"/>
                <a:ext cx="69" cy="52"/>
              </a:xfrm>
              <a:custGeom>
                <a:avLst/>
                <a:gdLst>
                  <a:gd name="T0" fmla="*/ 0 w 204"/>
                  <a:gd name="T1" fmla="*/ 0 h 149"/>
                  <a:gd name="T2" fmla="*/ 53 w 204"/>
                  <a:gd name="T3" fmla="*/ 47 h 149"/>
                  <a:gd name="T4" fmla="*/ 107 w 204"/>
                  <a:gd name="T5" fmla="*/ 86 h 149"/>
                  <a:gd name="T6" fmla="*/ 204 w 204"/>
                  <a:gd name="T7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4" h="149">
                    <a:moveTo>
                      <a:pt x="0" y="0"/>
                    </a:moveTo>
                    <a:lnTo>
                      <a:pt x="53" y="47"/>
                    </a:lnTo>
                    <a:lnTo>
                      <a:pt x="107" y="86"/>
                    </a:lnTo>
                    <a:lnTo>
                      <a:pt x="204" y="149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kern="0">
                  <a:solidFill>
                    <a:srgbClr val="29698D"/>
                  </a:solidFill>
                </a:endParaRPr>
              </a:p>
            </p:txBody>
          </p:sp>
        </p:grpSp>
      </p:grpSp>
      <p:grpSp>
        <p:nvGrpSpPr>
          <p:cNvPr id="271" name="Group 147"/>
          <p:cNvGrpSpPr/>
          <p:nvPr/>
        </p:nvGrpSpPr>
        <p:grpSpPr bwMode="auto">
          <a:xfrm>
            <a:off x="2843213" y="2565400"/>
            <a:ext cx="2951162" cy="1439863"/>
            <a:chOff x="1837" y="1706"/>
            <a:chExt cx="1859" cy="998"/>
          </a:xfrm>
        </p:grpSpPr>
        <p:sp>
          <p:nvSpPr>
            <p:cNvPr id="81936" name="AutoShape 143"/>
            <p:cNvSpPr>
              <a:spLocks noChangeArrowheads="1"/>
            </p:cNvSpPr>
            <p:nvPr/>
          </p:nvSpPr>
          <p:spPr bwMode="auto">
            <a:xfrm>
              <a:off x="1837" y="1706"/>
              <a:ext cx="1859" cy="998"/>
            </a:xfrm>
            <a:prstGeom prst="cloudCallout">
              <a:avLst>
                <a:gd name="adj1" fmla="val -69903"/>
                <a:gd name="adj2" fmla="val -31866"/>
              </a:avLst>
            </a:prstGeom>
            <a:gradFill rotWithShape="0">
              <a:gsLst>
                <a:gs pos="0">
                  <a:srgbClr val="CCFFCC"/>
                </a:gs>
                <a:gs pos="100000">
                  <a:srgbClr val="FFFFFF"/>
                </a:gs>
              </a:gsLst>
              <a:lin ang="18900000" scaled="1"/>
            </a:gradFill>
            <a:ln w="9525">
              <a:solidFill>
                <a:srgbClr val="0099CC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200" b="1">
                  <a:solidFill>
                    <a:srgbClr val="29698D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那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200" b="1">
                  <a:solidFill>
                    <a:srgbClr val="29698D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的绝对误差是多少？？</a:t>
              </a:r>
            </a:p>
          </p:txBody>
        </p:sp>
        <p:graphicFrame>
          <p:nvGraphicFramePr>
            <p:cNvPr id="81937" name="Object 144"/>
            <p:cNvGraphicFramePr>
              <a:graphicFrameLocks noChangeAspect="1"/>
            </p:cNvGraphicFramePr>
            <p:nvPr/>
          </p:nvGraphicFramePr>
          <p:xfrm>
            <a:off x="2336" y="1847"/>
            <a:ext cx="1089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6" name="Equation" r:id="rId10" imgW="26212800" imgH="8534400" progId="Equation.DSMT4">
                    <p:embed/>
                  </p:oleObj>
                </mc:Choice>
                <mc:Fallback>
                  <p:oleObj name="Equation" r:id="rId10" imgW="26212800" imgH="8534400" progId="Equation.DSMT4">
                    <p:embed/>
                    <p:pic>
                      <p:nvPicPr>
                        <p:cNvPr id="0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1847"/>
                          <a:ext cx="1089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4" name="Group 150"/>
          <p:cNvGrpSpPr/>
          <p:nvPr/>
        </p:nvGrpSpPr>
        <p:grpSpPr bwMode="auto">
          <a:xfrm>
            <a:off x="5938838" y="2852738"/>
            <a:ext cx="3025775" cy="1873250"/>
            <a:chOff x="3696" y="1842"/>
            <a:chExt cx="1906" cy="1180"/>
          </a:xfrm>
        </p:grpSpPr>
        <p:sp>
          <p:nvSpPr>
            <p:cNvPr id="81934" name="AutoShape 145"/>
            <p:cNvSpPr>
              <a:spLocks noChangeArrowheads="1"/>
            </p:cNvSpPr>
            <p:nvPr/>
          </p:nvSpPr>
          <p:spPr bwMode="auto">
            <a:xfrm>
              <a:off x="3696" y="1842"/>
              <a:ext cx="1906" cy="1180"/>
            </a:xfrm>
            <a:prstGeom prst="cloudCallout">
              <a:avLst>
                <a:gd name="adj1" fmla="val 12801"/>
                <a:gd name="adj2" fmla="val -120593"/>
              </a:avLst>
            </a:prstGeom>
            <a:gradFill rotWithShape="0">
              <a:gsLst>
                <a:gs pos="0">
                  <a:srgbClr val="CCFFCC"/>
                </a:gs>
                <a:gs pos="100000">
                  <a:srgbClr val="FFFFFF"/>
                </a:gs>
              </a:gsLst>
              <a:lin ang="18900000" scaled="1"/>
            </a:gradFill>
            <a:ln w="9525">
              <a:solidFill>
                <a:srgbClr val="0099CC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200" b="1">
                  <a:solidFill>
                    <a:srgbClr val="29698D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Oops</a:t>
              </a:r>
              <a:r>
                <a:rPr kumimoji="1" lang="zh-CN" altLang="en-US" sz="2200" b="1">
                  <a:solidFill>
                    <a:srgbClr val="29698D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！我不知道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200" b="1">
                  <a:solidFill>
                    <a:srgbClr val="29698D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的精确值，怎么算啊！？</a:t>
              </a:r>
            </a:p>
          </p:txBody>
        </p:sp>
        <p:graphicFrame>
          <p:nvGraphicFramePr>
            <p:cNvPr id="81935" name="Object 146"/>
            <p:cNvGraphicFramePr>
              <a:graphicFrameLocks noChangeAspect="1"/>
            </p:cNvGraphicFramePr>
            <p:nvPr/>
          </p:nvGraphicFramePr>
          <p:xfrm>
            <a:off x="4325" y="2188"/>
            <a:ext cx="596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77" name="Equation" r:id="rId12" imgW="13411200" imgH="8534400" progId="Equation.DSMT4">
                    <p:embed/>
                  </p:oleObj>
                </mc:Choice>
                <mc:Fallback>
                  <p:oleObj name="Equation" r:id="rId12" imgW="13411200" imgH="8534400" progId="Equation.DSMT4">
                    <p:embed/>
                    <p:pic>
                      <p:nvPicPr>
                        <p:cNvPr id="0" name="Object 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5" y="2188"/>
                          <a:ext cx="596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7" name="AutoShape 149" descr="再生纸"/>
          <p:cNvSpPr>
            <a:spLocks noChangeArrowheads="1"/>
          </p:cNvSpPr>
          <p:nvPr/>
        </p:nvSpPr>
        <p:spPr bwMode="auto">
          <a:xfrm>
            <a:off x="539750" y="5300663"/>
            <a:ext cx="8208963" cy="1008062"/>
          </a:xfrm>
          <a:prstGeom prst="roundRect">
            <a:avLst>
              <a:gd name="adj" fmla="val 16667"/>
            </a:avLst>
          </a:prstGeom>
          <a:blipFill dpi="0" rotWithShape="0">
            <a:blip r:embed="rId1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注：</a:t>
            </a:r>
            <a:r>
              <a:rPr kumimoji="1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e </a:t>
            </a:r>
            <a:r>
              <a:rPr kumimoji="1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(</a:t>
            </a:r>
            <a:r>
              <a:rPr kumimoji="1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x</a:t>
            </a:r>
            <a:r>
              <a:rPr kumimoji="1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)</a:t>
            </a:r>
            <a:r>
              <a:rPr kumimoji="1" lang="en-US" altLang="zh-CN" sz="24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kumimoji="1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charset="-122"/>
                <a:ea typeface="楷体_GB2312" charset="-122"/>
              </a:rPr>
              <a:t>理论上讲是唯一确定的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，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charset="-122"/>
                <a:ea typeface="楷体_GB2312" charset="-122"/>
              </a:rPr>
              <a:t>可能取正</a:t>
            </a:r>
            <a:r>
              <a:rPr kumimoji="1" lang="zh-CN" altLang="en-US" sz="2400" b="1" i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，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charset="-122"/>
                <a:ea typeface="楷体_GB2312" charset="-122"/>
              </a:rPr>
              <a:t>也可能取负。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i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2" charset="2"/>
                <a:ea typeface="楷体_GB2312" charset="-122"/>
              </a:rPr>
              <a:t>        </a:t>
            </a:r>
            <a:r>
              <a:rPr kumimoji="1" lang="en-US" altLang="zh-CN" sz="24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2" charset="2"/>
                <a:ea typeface="楷体_GB2312" charset="-122"/>
              </a:rPr>
              <a:t>e </a:t>
            </a:r>
            <a:r>
              <a:rPr kumimoji="1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2" charset="2"/>
                <a:ea typeface="楷体_GB2312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2" charset="2"/>
                <a:ea typeface="楷体_GB2312" charset="-122"/>
              </a:rPr>
              <a:t>&gt; 0 </a:t>
            </a:r>
            <a:r>
              <a:rPr kumimoji="1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charset="-122"/>
                <a:ea typeface="楷体_GB2312" charset="-122"/>
              </a:rPr>
              <a:t>不唯一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，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charset="-122"/>
                <a:ea typeface="楷体_GB2312" charset="-122"/>
              </a:rPr>
              <a:t>当然</a:t>
            </a:r>
            <a:r>
              <a:rPr kumimoji="1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2" charset="2"/>
                <a:ea typeface="楷体_GB2312" charset="-122"/>
              </a:rPr>
              <a:t>e </a:t>
            </a:r>
            <a:r>
              <a:rPr kumimoji="1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charset="-122"/>
                <a:ea typeface="楷体_GB2312" charset="-122"/>
              </a:rPr>
              <a:t>越小越具有参考价值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charset="-122"/>
                <a:ea typeface="楷体_GB2312" charset="-122"/>
              </a:rPr>
              <a:t>。</a:t>
            </a:r>
          </a:p>
        </p:txBody>
      </p:sp>
      <p:sp>
        <p:nvSpPr>
          <p:cNvPr id="278" name="Rectangle 152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sp>
        <p:nvSpPr>
          <p:cNvPr id="81933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2B71B1-B269-EA44-A870-D8F312F65682}" type="slidenum">
              <a:rPr lang="en-US" altLang="zh-CN" sz="1400" smtClean="0">
                <a:solidFill>
                  <a:srgbClr val="002060"/>
                </a:solidFill>
              </a:rPr>
              <a:t>47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1069" y="401392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P3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7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误差与误差限</a:t>
            </a:r>
          </a:p>
        </p:txBody>
      </p:sp>
      <p:sp>
        <p:nvSpPr>
          <p:cNvPr id="80" name="Rectangle 3"/>
          <p:cNvSpPr txBox="1">
            <a:spLocks noChangeArrowheads="1"/>
          </p:cNvSpPr>
          <p:nvPr/>
        </p:nvSpPr>
        <p:spPr bwMode="auto">
          <a:xfrm>
            <a:off x="457200" y="3933825"/>
            <a:ext cx="82296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b="1" dirty="0">
                <a:latin typeface="微软雅黑" panose="020B0503020204020204" pitchFamily="34" charset="-122"/>
                <a:ea typeface="宋体" panose="02010600030101010101" pitchFamily="2" charset="-122"/>
              </a:rPr>
              <a:t>定义</a:t>
            </a:r>
            <a:r>
              <a:rPr lang="en-US" altLang="zh-CN" b="1" dirty="0">
                <a:latin typeface="微软雅黑" panose="020B0503020204020204" pitchFamily="34" charset="-122"/>
                <a:ea typeface="宋体" panose="02010600030101010101" pitchFamily="2" charset="-122"/>
              </a:rPr>
              <a:t>1.3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宋体" panose="02010600030101010101" pitchFamily="2" charset="-122"/>
              </a:rPr>
              <a:t>相对误差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b="1" dirty="0">
                <a:latin typeface="微软雅黑" panose="020B0503020204020204" pitchFamily="34" charset="-122"/>
                <a:ea typeface="宋体" panose="02010600030101010101" pitchFamily="2" charset="-122"/>
              </a:rPr>
              <a:t>定义</a:t>
            </a:r>
            <a:r>
              <a:rPr lang="en-US" altLang="zh-CN" b="1" dirty="0">
                <a:latin typeface="微软雅黑" panose="020B0503020204020204" pitchFamily="34" charset="-122"/>
                <a:ea typeface="宋体" panose="02010600030101010101" pitchFamily="2" charset="-122"/>
              </a:rPr>
              <a:t>1.4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宋体" panose="02010600030101010101" pitchFamily="2" charset="-122"/>
              </a:rPr>
              <a:t>相对误差限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在实际计算时，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分母的精确值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往往无法得知，通常用近似值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替换</a:t>
            </a:r>
            <a:r>
              <a:rPr lang="zh-CN" altLang="en-US" b="1" dirty="0">
                <a:latin typeface="微软雅黑" panose="020B0503020204020204" pitchFamily="34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81" name="Picture 5" descr="PE07677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27175"/>
            <a:ext cx="1712913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" name="Group 6"/>
          <p:cNvGrpSpPr/>
          <p:nvPr/>
        </p:nvGrpSpPr>
        <p:grpSpPr bwMode="auto">
          <a:xfrm>
            <a:off x="7019925" y="1384300"/>
            <a:ext cx="1757363" cy="2092325"/>
            <a:chOff x="4224" y="2688"/>
            <a:chExt cx="1107" cy="1318"/>
          </a:xfrm>
        </p:grpSpPr>
        <p:sp>
          <p:nvSpPr>
            <p:cNvPr id="83" name="Freeform 7"/>
            <p:cNvSpPr/>
            <p:nvPr/>
          </p:nvSpPr>
          <p:spPr bwMode="auto">
            <a:xfrm flipH="1">
              <a:off x="4574" y="2927"/>
              <a:ext cx="632" cy="391"/>
            </a:xfrm>
            <a:custGeom>
              <a:avLst/>
              <a:gdLst>
                <a:gd name="T0" fmla="*/ 211 w 2387"/>
                <a:gd name="T1" fmla="*/ 1209 h 1296"/>
                <a:gd name="T2" fmla="*/ 380 w 2387"/>
                <a:gd name="T3" fmla="*/ 1209 h 1296"/>
                <a:gd name="T4" fmla="*/ 509 w 2387"/>
                <a:gd name="T5" fmla="*/ 1201 h 1296"/>
                <a:gd name="T6" fmla="*/ 545 w 2387"/>
                <a:gd name="T7" fmla="*/ 861 h 1296"/>
                <a:gd name="T8" fmla="*/ 452 w 2387"/>
                <a:gd name="T9" fmla="*/ 815 h 1296"/>
                <a:gd name="T10" fmla="*/ 464 w 2387"/>
                <a:gd name="T11" fmla="*/ 749 h 1296"/>
                <a:gd name="T12" fmla="*/ 785 w 2387"/>
                <a:gd name="T13" fmla="*/ 735 h 1296"/>
                <a:gd name="T14" fmla="*/ 1036 w 2387"/>
                <a:gd name="T15" fmla="*/ 640 h 1296"/>
                <a:gd name="T16" fmla="*/ 1005 w 2387"/>
                <a:gd name="T17" fmla="*/ 1169 h 1296"/>
                <a:gd name="T18" fmla="*/ 1946 w 2387"/>
                <a:gd name="T19" fmla="*/ 1216 h 1296"/>
                <a:gd name="T20" fmla="*/ 2161 w 2387"/>
                <a:gd name="T21" fmla="*/ 1296 h 1296"/>
                <a:gd name="T22" fmla="*/ 2387 w 2387"/>
                <a:gd name="T23" fmla="*/ 1180 h 1296"/>
                <a:gd name="T24" fmla="*/ 2323 w 2387"/>
                <a:gd name="T25" fmla="*/ 847 h 1296"/>
                <a:gd name="T26" fmla="*/ 2222 w 2387"/>
                <a:gd name="T27" fmla="*/ 821 h 1296"/>
                <a:gd name="T28" fmla="*/ 2058 w 2387"/>
                <a:gd name="T29" fmla="*/ 199 h 1296"/>
                <a:gd name="T30" fmla="*/ 1832 w 2387"/>
                <a:gd name="T31" fmla="*/ 74 h 1296"/>
                <a:gd name="T32" fmla="*/ 1363 w 2387"/>
                <a:gd name="T33" fmla="*/ 0 h 1296"/>
                <a:gd name="T34" fmla="*/ 1104 w 2387"/>
                <a:gd name="T35" fmla="*/ 19 h 1296"/>
                <a:gd name="T36" fmla="*/ 690 w 2387"/>
                <a:gd name="T37" fmla="*/ 140 h 1296"/>
                <a:gd name="T38" fmla="*/ 201 w 2387"/>
                <a:gd name="T39" fmla="*/ 334 h 1296"/>
                <a:gd name="T40" fmla="*/ 106 w 2387"/>
                <a:gd name="T41" fmla="*/ 427 h 1296"/>
                <a:gd name="T42" fmla="*/ 66 w 2387"/>
                <a:gd name="T43" fmla="*/ 790 h 1296"/>
                <a:gd name="T44" fmla="*/ 0 w 2387"/>
                <a:gd name="T45" fmla="*/ 861 h 1296"/>
                <a:gd name="T46" fmla="*/ 97 w 2387"/>
                <a:gd name="T47" fmla="*/ 1136 h 1296"/>
                <a:gd name="T48" fmla="*/ 211 w 2387"/>
                <a:gd name="T49" fmla="*/ 1209 h 1296"/>
                <a:gd name="T50" fmla="*/ 211 w 2387"/>
                <a:gd name="T51" fmla="*/ 1209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7" h="1296">
                  <a:moveTo>
                    <a:pt x="211" y="1209"/>
                  </a:moveTo>
                  <a:lnTo>
                    <a:pt x="380" y="1209"/>
                  </a:lnTo>
                  <a:lnTo>
                    <a:pt x="509" y="1201"/>
                  </a:lnTo>
                  <a:lnTo>
                    <a:pt x="545" y="861"/>
                  </a:lnTo>
                  <a:lnTo>
                    <a:pt x="452" y="815"/>
                  </a:lnTo>
                  <a:lnTo>
                    <a:pt x="464" y="749"/>
                  </a:lnTo>
                  <a:lnTo>
                    <a:pt x="785" y="735"/>
                  </a:lnTo>
                  <a:lnTo>
                    <a:pt x="1036" y="640"/>
                  </a:lnTo>
                  <a:lnTo>
                    <a:pt x="1005" y="1169"/>
                  </a:lnTo>
                  <a:lnTo>
                    <a:pt x="1946" y="1216"/>
                  </a:lnTo>
                  <a:lnTo>
                    <a:pt x="2161" y="1296"/>
                  </a:lnTo>
                  <a:lnTo>
                    <a:pt x="2387" y="1180"/>
                  </a:lnTo>
                  <a:lnTo>
                    <a:pt x="2323" y="847"/>
                  </a:lnTo>
                  <a:lnTo>
                    <a:pt x="2222" y="821"/>
                  </a:lnTo>
                  <a:lnTo>
                    <a:pt x="2058" y="199"/>
                  </a:lnTo>
                  <a:lnTo>
                    <a:pt x="1832" y="74"/>
                  </a:lnTo>
                  <a:lnTo>
                    <a:pt x="1363" y="0"/>
                  </a:lnTo>
                  <a:lnTo>
                    <a:pt x="1104" y="19"/>
                  </a:lnTo>
                  <a:lnTo>
                    <a:pt x="690" y="140"/>
                  </a:lnTo>
                  <a:lnTo>
                    <a:pt x="201" y="334"/>
                  </a:lnTo>
                  <a:lnTo>
                    <a:pt x="106" y="427"/>
                  </a:lnTo>
                  <a:lnTo>
                    <a:pt x="66" y="790"/>
                  </a:lnTo>
                  <a:lnTo>
                    <a:pt x="0" y="861"/>
                  </a:lnTo>
                  <a:lnTo>
                    <a:pt x="97" y="1136"/>
                  </a:lnTo>
                  <a:lnTo>
                    <a:pt x="211" y="1209"/>
                  </a:lnTo>
                  <a:lnTo>
                    <a:pt x="211" y="1209"/>
                  </a:lnTo>
                  <a:close/>
                </a:path>
              </a:pathLst>
            </a:custGeom>
            <a:solidFill>
              <a:srgbClr val="F0EAB2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84" name="Freeform 8"/>
            <p:cNvSpPr/>
            <p:nvPr/>
          </p:nvSpPr>
          <p:spPr bwMode="auto">
            <a:xfrm flipH="1">
              <a:off x="4753" y="2926"/>
              <a:ext cx="432" cy="254"/>
            </a:xfrm>
            <a:custGeom>
              <a:avLst/>
              <a:gdLst>
                <a:gd name="T0" fmla="*/ 123 w 1636"/>
                <a:gd name="T1" fmla="*/ 371 h 842"/>
                <a:gd name="T2" fmla="*/ 76 w 1636"/>
                <a:gd name="T3" fmla="*/ 477 h 842"/>
                <a:gd name="T4" fmla="*/ 83 w 1636"/>
                <a:gd name="T5" fmla="*/ 526 h 842"/>
                <a:gd name="T6" fmla="*/ 110 w 1636"/>
                <a:gd name="T7" fmla="*/ 534 h 842"/>
                <a:gd name="T8" fmla="*/ 144 w 1636"/>
                <a:gd name="T9" fmla="*/ 481 h 842"/>
                <a:gd name="T10" fmla="*/ 169 w 1636"/>
                <a:gd name="T11" fmla="*/ 511 h 842"/>
                <a:gd name="T12" fmla="*/ 268 w 1636"/>
                <a:gd name="T13" fmla="*/ 572 h 842"/>
                <a:gd name="T14" fmla="*/ 462 w 1636"/>
                <a:gd name="T15" fmla="*/ 621 h 842"/>
                <a:gd name="T16" fmla="*/ 678 w 1636"/>
                <a:gd name="T17" fmla="*/ 608 h 842"/>
                <a:gd name="T18" fmla="*/ 832 w 1636"/>
                <a:gd name="T19" fmla="*/ 504 h 842"/>
                <a:gd name="T20" fmla="*/ 914 w 1636"/>
                <a:gd name="T21" fmla="*/ 367 h 842"/>
                <a:gd name="T22" fmla="*/ 927 w 1636"/>
                <a:gd name="T23" fmla="*/ 198 h 842"/>
                <a:gd name="T24" fmla="*/ 882 w 1636"/>
                <a:gd name="T25" fmla="*/ 131 h 842"/>
                <a:gd name="T26" fmla="*/ 973 w 1636"/>
                <a:gd name="T27" fmla="*/ 158 h 842"/>
                <a:gd name="T28" fmla="*/ 986 w 1636"/>
                <a:gd name="T29" fmla="*/ 93 h 842"/>
                <a:gd name="T30" fmla="*/ 998 w 1636"/>
                <a:gd name="T31" fmla="*/ 59 h 842"/>
                <a:gd name="T32" fmla="*/ 1060 w 1636"/>
                <a:gd name="T33" fmla="*/ 30 h 842"/>
                <a:gd name="T34" fmla="*/ 1252 w 1636"/>
                <a:gd name="T35" fmla="*/ 0 h 842"/>
                <a:gd name="T36" fmla="*/ 1279 w 1636"/>
                <a:gd name="T37" fmla="*/ 161 h 842"/>
                <a:gd name="T38" fmla="*/ 1363 w 1636"/>
                <a:gd name="T39" fmla="*/ 260 h 842"/>
                <a:gd name="T40" fmla="*/ 1513 w 1636"/>
                <a:gd name="T41" fmla="*/ 281 h 842"/>
                <a:gd name="T42" fmla="*/ 1536 w 1636"/>
                <a:gd name="T43" fmla="*/ 344 h 842"/>
                <a:gd name="T44" fmla="*/ 1636 w 1636"/>
                <a:gd name="T45" fmla="*/ 559 h 842"/>
                <a:gd name="T46" fmla="*/ 1444 w 1636"/>
                <a:gd name="T47" fmla="*/ 384 h 842"/>
                <a:gd name="T48" fmla="*/ 1321 w 1636"/>
                <a:gd name="T49" fmla="*/ 443 h 842"/>
                <a:gd name="T50" fmla="*/ 1228 w 1636"/>
                <a:gd name="T51" fmla="*/ 553 h 842"/>
                <a:gd name="T52" fmla="*/ 876 w 1636"/>
                <a:gd name="T53" fmla="*/ 768 h 842"/>
                <a:gd name="T54" fmla="*/ 331 w 1636"/>
                <a:gd name="T55" fmla="*/ 699 h 842"/>
                <a:gd name="T56" fmla="*/ 205 w 1636"/>
                <a:gd name="T57" fmla="*/ 829 h 842"/>
                <a:gd name="T58" fmla="*/ 0 w 1636"/>
                <a:gd name="T59" fmla="*/ 842 h 842"/>
                <a:gd name="T60" fmla="*/ 4 w 1636"/>
                <a:gd name="T61" fmla="*/ 475 h 842"/>
                <a:gd name="T62" fmla="*/ 123 w 1636"/>
                <a:gd name="T63" fmla="*/ 371 h 842"/>
                <a:gd name="T64" fmla="*/ 123 w 1636"/>
                <a:gd name="T65" fmla="*/ 371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6" h="842">
                  <a:moveTo>
                    <a:pt x="123" y="371"/>
                  </a:moveTo>
                  <a:lnTo>
                    <a:pt x="76" y="477"/>
                  </a:lnTo>
                  <a:lnTo>
                    <a:pt x="83" y="526"/>
                  </a:lnTo>
                  <a:lnTo>
                    <a:pt x="110" y="534"/>
                  </a:lnTo>
                  <a:lnTo>
                    <a:pt x="144" y="481"/>
                  </a:lnTo>
                  <a:lnTo>
                    <a:pt x="169" y="511"/>
                  </a:lnTo>
                  <a:lnTo>
                    <a:pt x="268" y="572"/>
                  </a:lnTo>
                  <a:lnTo>
                    <a:pt x="462" y="621"/>
                  </a:lnTo>
                  <a:lnTo>
                    <a:pt x="678" y="608"/>
                  </a:lnTo>
                  <a:lnTo>
                    <a:pt x="832" y="504"/>
                  </a:lnTo>
                  <a:lnTo>
                    <a:pt x="914" y="367"/>
                  </a:lnTo>
                  <a:lnTo>
                    <a:pt x="927" y="198"/>
                  </a:lnTo>
                  <a:lnTo>
                    <a:pt x="882" y="131"/>
                  </a:lnTo>
                  <a:lnTo>
                    <a:pt x="973" y="158"/>
                  </a:lnTo>
                  <a:lnTo>
                    <a:pt x="986" y="93"/>
                  </a:lnTo>
                  <a:lnTo>
                    <a:pt x="998" y="59"/>
                  </a:lnTo>
                  <a:lnTo>
                    <a:pt x="1060" y="30"/>
                  </a:lnTo>
                  <a:lnTo>
                    <a:pt x="1252" y="0"/>
                  </a:lnTo>
                  <a:lnTo>
                    <a:pt x="1279" y="161"/>
                  </a:lnTo>
                  <a:lnTo>
                    <a:pt x="1363" y="260"/>
                  </a:lnTo>
                  <a:lnTo>
                    <a:pt x="1513" y="281"/>
                  </a:lnTo>
                  <a:lnTo>
                    <a:pt x="1536" y="344"/>
                  </a:lnTo>
                  <a:lnTo>
                    <a:pt x="1636" y="559"/>
                  </a:lnTo>
                  <a:lnTo>
                    <a:pt x="1444" y="384"/>
                  </a:lnTo>
                  <a:lnTo>
                    <a:pt x="1321" y="443"/>
                  </a:lnTo>
                  <a:lnTo>
                    <a:pt x="1228" y="553"/>
                  </a:lnTo>
                  <a:lnTo>
                    <a:pt x="876" y="768"/>
                  </a:lnTo>
                  <a:lnTo>
                    <a:pt x="331" y="699"/>
                  </a:lnTo>
                  <a:lnTo>
                    <a:pt x="205" y="829"/>
                  </a:lnTo>
                  <a:lnTo>
                    <a:pt x="0" y="842"/>
                  </a:lnTo>
                  <a:lnTo>
                    <a:pt x="4" y="475"/>
                  </a:lnTo>
                  <a:lnTo>
                    <a:pt x="123" y="371"/>
                  </a:lnTo>
                  <a:lnTo>
                    <a:pt x="123" y="371"/>
                  </a:lnTo>
                  <a:close/>
                </a:path>
              </a:pathLst>
            </a:custGeom>
            <a:solidFill>
              <a:srgbClr val="CCC48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85" name="Freeform 9"/>
            <p:cNvSpPr/>
            <p:nvPr/>
          </p:nvSpPr>
          <p:spPr bwMode="auto">
            <a:xfrm flipH="1">
              <a:off x="4493" y="2966"/>
              <a:ext cx="681" cy="919"/>
            </a:xfrm>
            <a:custGeom>
              <a:avLst/>
              <a:gdLst>
                <a:gd name="T0" fmla="*/ 0 w 2575"/>
                <a:gd name="T1" fmla="*/ 2747 h 3043"/>
                <a:gd name="T2" fmla="*/ 182 w 2575"/>
                <a:gd name="T3" fmla="*/ 2095 h 3043"/>
                <a:gd name="T4" fmla="*/ 517 w 2575"/>
                <a:gd name="T5" fmla="*/ 1783 h 3043"/>
                <a:gd name="T6" fmla="*/ 549 w 2575"/>
                <a:gd name="T7" fmla="*/ 1388 h 3043"/>
                <a:gd name="T8" fmla="*/ 832 w 2575"/>
                <a:gd name="T9" fmla="*/ 1163 h 3043"/>
                <a:gd name="T10" fmla="*/ 977 w 2575"/>
                <a:gd name="T11" fmla="*/ 496 h 3043"/>
                <a:gd name="T12" fmla="*/ 986 w 2575"/>
                <a:gd name="T13" fmla="*/ 302 h 3043"/>
                <a:gd name="T14" fmla="*/ 980 w 2575"/>
                <a:gd name="T15" fmla="*/ 2 h 3043"/>
                <a:gd name="T16" fmla="*/ 1055 w 2575"/>
                <a:gd name="T17" fmla="*/ 0 h 3043"/>
                <a:gd name="T18" fmla="*/ 1136 w 2575"/>
                <a:gd name="T19" fmla="*/ 194 h 3043"/>
                <a:gd name="T20" fmla="*/ 1199 w 2575"/>
                <a:gd name="T21" fmla="*/ 583 h 3043"/>
                <a:gd name="T22" fmla="*/ 1170 w 2575"/>
                <a:gd name="T23" fmla="*/ 943 h 3043"/>
                <a:gd name="T24" fmla="*/ 1551 w 2575"/>
                <a:gd name="T25" fmla="*/ 948 h 3043"/>
                <a:gd name="T26" fmla="*/ 1661 w 2575"/>
                <a:gd name="T27" fmla="*/ 420 h 3043"/>
                <a:gd name="T28" fmla="*/ 1661 w 2575"/>
                <a:gd name="T29" fmla="*/ 38 h 3043"/>
                <a:gd name="T30" fmla="*/ 1708 w 2575"/>
                <a:gd name="T31" fmla="*/ 78 h 3043"/>
                <a:gd name="T32" fmla="*/ 1802 w 2575"/>
                <a:gd name="T33" fmla="*/ 429 h 3043"/>
                <a:gd name="T34" fmla="*/ 1748 w 2575"/>
                <a:gd name="T35" fmla="*/ 994 h 3043"/>
                <a:gd name="T36" fmla="*/ 1636 w 2575"/>
                <a:gd name="T37" fmla="*/ 1424 h 3043"/>
                <a:gd name="T38" fmla="*/ 1935 w 2575"/>
                <a:gd name="T39" fmla="*/ 1553 h 3043"/>
                <a:gd name="T40" fmla="*/ 2233 w 2575"/>
                <a:gd name="T41" fmla="*/ 1849 h 3043"/>
                <a:gd name="T42" fmla="*/ 2440 w 2575"/>
                <a:gd name="T43" fmla="*/ 2260 h 3043"/>
                <a:gd name="T44" fmla="*/ 2528 w 2575"/>
                <a:gd name="T45" fmla="*/ 2648 h 3043"/>
                <a:gd name="T46" fmla="*/ 2575 w 2575"/>
                <a:gd name="T47" fmla="*/ 3013 h 3043"/>
                <a:gd name="T48" fmla="*/ 2163 w 2575"/>
                <a:gd name="T49" fmla="*/ 3043 h 3043"/>
                <a:gd name="T50" fmla="*/ 1955 w 2575"/>
                <a:gd name="T51" fmla="*/ 2311 h 3043"/>
                <a:gd name="T52" fmla="*/ 1781 w 2575"/>
                <a:gd name="T53" fmla="*/ 2121 h 3043"/>
                <a:gd name="T54" fmla="*/ 1347 w 2575"/>
                <a:gd name="T55" fmla="*/ 1937 h 3043"/>
                <a:gd name="T56" fmla="*/ 1165 w 2575"/>
                <a:gd name="T57" fmla="*/ 1952 h 3043"/>
                <a:gd name="T58" fmla="*/ 914 w 2575"/>
                <a:gd name="T59" fmla="*/ 2121 h 3043"/>
                <a:gd name="T60" fmla="*/ 669 w 2575"/>
                <a:gd name="T61" fmla="*/ 2403 h 3043"/>
                <a:gd name="T62" fmla="*/ 517 w 2575"/>
                <a:gd name="T63" fmla="*/ 2631 h 3043"/>
                <a:gd name="T64" fmla="*/ 452 w 2575"/>
                <a:gd name="T65" fmla="*/ 2977 h 3043"/>
                <a:gd name="T66" fmla="*/ 140 w 2575"/>
                <a:gd name="T67" fmla="*/ 3001 h 3043"/>
                <a:gd name="T68" fmla="*/ 0 w 2575"/>
                <a:gd name="T69" fmla="*/ 2747 h 3043"/>
                <a:gd name="T70" fmla="*/ 0 w 2575"/>
                <a:gd name="T71" fmla="*/ 2747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043">
                  <a:moveTo>
                    <a:pt x="0" y="2747"/>
                  </a:moveTo>
                  <a:lnTo>
                    <a:pt x="182" y="2095"/>
                  </a:lnTo>
                  <a:lnTo>
                    <a:pt x="517" y="1783"/>
                  </a:lnTo>
                  <a:lnTo>
                    <a:pt x="549" y="1388"/>
                  </a:lnTo>
                  <a:lnTo>
                    <a:pt x="832" y="1163"/>
                  </a:lnTo>
                  <a:lnTo>
                    <a:pt x="977" y="496"/>
                  </a:lnTo>
                  <a:lnTo>
                    <a:pt x="986" y="302"/>
                  </a:lnTo>
                  <a:lnTo>
                    <a:pt x="980" y="2"/>
                  </a:lnTo>
                  <a:lnTo>
                    <a:pt x="1055" y="0"/>
                  </a:lnTo>
                  <a:lnTo>
                    <a:pt x="1136" y="194"/>
                  </a:lnTo>
                  <a:lnTo>
                    <a:pt x="1199" y="583"/>
                  </a:lnTo>
                  <a:lnTo>
                    <a:pt x="1170" y="943"/>
                  </a:lnTo>
                  <a:lnTo>
                    <a:pt x="1551" y="948"/>
                  </a:lnTo>
                  <a:lnTo>
                    <a:pt x="1661" y="420"/>
                  </a:lnTo>
                  <a:lnTo>
                    <a:pt x="1661" y="38"/>
                  </a:lnTo>
                  <a:lnTo>
                    <a:pt x="1708" y="78"/>
                  </a:lnTo>
                  <a:lnTo>
                    <a:pt x="1802" y="429"/>
                  </a:lnTo>
                  <a:lnTo>
                    <a:pt x="1748" y="994"/>
                  </a:lnTo>
                  <a:lnTo>
                    <a:pt x="1636" y="1424"/>
                  </a:lnTo>
                  <a:lnTo>
                    <a:pt x="1935" y="1553"/>
                  </a:lnTo>
                  <a:lnTo>
                    <a:pt x="2233" y="1849"/>
                  </a:lnTo>
                  <a:lnTo>
                    <a:pt x="2440" y="2260"/>
                  </a:lnTo>
                  <a:lnTo>
                    <a:pt x="2528" y="2648"/>
                  </a:lnTo>
                  <a:lnTo>
                    <a:pt x="2575" y="3013"/>
                  </a:lnTo>
                  <a:lnTo>
                    <a:pt x="2163" y="3043"/>
                  </a:lnTo>
                  <a:lnTo>
                    <a:pt x="1955" y="2311"/>
                  </a:lnTo>
                  <a:lnTo>
                    <a:pt x="1781" y="2121"/>
                  </a:lnTo>
                  <a:lnTo>
                    <a:pt x="1347" y="1937"/>
                  </a:lnTo>
                  <a:lnTo>
                    <a:pt x="1165" y="1952"/>
                  </a:lnTo>
                  <a:lnTo>
                    <a:pt x="914" y="2121"/>
                  </a:lnTo>
                  <a:lnTo>
                    <a:pt x="669" y="2403"/>
                  </a:lnTo>
                  <a:lnTo>
                    <a:pt x="517" y="2631"/>
                  </a:lnTo>
                  <a:lnTo>
                    <a:pt x="452" y="2977"/>
                  </a:lnTo>
                  <a:lnTo>
                    <a:pt x="140" y="3001"/>
                  </a:lnTo>
                  <a:lnTo>
                    <a:pt x="0" y="2747"/>
                  </a:lnTo>
                  <a:lnTo>
                    <a:pt x="0" y="2747"/>
                  </a:lnTo>
                  <a:close/>
                </a:path>
              </a:pathLst>
            </a:custGeom>
            <a:solidFill>
              <a:srgbClr val="857D3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86" name="Freeform 10"/>
            <p:cNvSpPr/>
            <p:nvPr/>
          </p:nvSpPr>
          <p:spPr bwMode="auto">
            <a:xfrm flipH="1">
              <a:off x="4926" y="3371"/>
              <a:ext cx="399" cy="180"/>
            </a:xfrm>
            <a:custGeom>
              <a:avLst/>
              <a:gdLst>
                <a:gd name="T0" fmla="*/ 0 w 1508"/>
                <a:gd name="T1" fmla="*/ 123 h 595"/>
                <a:gd name="T2" fmla="*/ 63 w 1508"/>
                <a:gd name="T3" fmla="*/ 0 h 595"/>
                <a:gd name="T4" fmla="*/ 333 w 1508"/>
                <a:gd name="T5" fmla="*/ 6 h 595"/>
                <a:gd name="T6" fmla="*/ 381 w 1508"/>
                <a:gd name="T7" fmla="*/ 144 h 595"/>
                <a:gd name="T8" fmla="*/ 515 w 1508"/>
                <a:gd name="T9" fmla="*/ 169 h 595"/>
                <a:gd name="T10" fmla="*/ 1108 w 1508"/>
                <a:gd name="T11" fmla="*/ 190 h 595"/>
                <a:gd name="T12" fmla="*/ 1234 w 1508"/>
                <a:gd name="T13" fmla="*/ 123 h 595"/>
                <a:gd name="T14" fmla="*/ 1460 w 1508"/>
                <a:gd name="T15" fmla="*/ 148 h 595"/>
                <a:gd name="T16" fmla="*/ 1489 w 1508"/>
                <a:gd name="T17" fmla="*/ 323 h 595"/>
                <a:gd name="T18" fmla="*/ 1257 w 1508"/>
                <a:gd name="T19" fmla="*/ 312 h 595"/>
                <a:gd name="T20" fmla="*/ 1272 w 1508"/>
                <a:gd name="T21" fmla="*/ 429 h 595"/>
                <a:gd name="T22" fmla="*/ 1508 w 1508"/>
                <a:gd name="T23" fmla="*/ 481 h 595"/>
                <a:gd name="T24" fmla="*/ 1494 w 1508"/>
                <a:gd name="T25" fmla="*/ 532 h 595"/>
                <a:gd name="T26" fmla="*/ 1407 w 1508"/>
                <a:gd name="T27" fmla="*/ 595 h 595"/>
                <a:gd name="T28" fmla="*/ 1171 w 1508"/>
                <a:gd name="T29" fmla="*/ 589 h 595"/>
                <a:gd name="T30" fmla="*/ 1086 w 1508"/>
                <a:gd name="T31" fmla="*/ 441 h 595"/>
                <a:gd name="T32" fmla="*/ 415 w 1508"/>
                <a:gd name="T33" fmla="*/ 344 h 595"/>
                <a:gd name="T34" fmla="*/ 308 w 1508"/>
                <a:gd name="T35" fmla="*/ 466 h 595"/>
                <a:gd name="T36" fmla="*/ 111 w 1508"/>
                <a:gd name="T37" fmla="*/ 477 h 595"/>
                <a:gd name="T38" fmla="*/ 10 w 1508"/>
                <a:gd name="T39" fmla="*/ 293 h 595"/>
                <a:gd name="T40" fmla="*/ 217 w 1508"/>
                <a:gd name="T41" fmla="*/ 287 h 595"/>
                <a:gd name="T42" fmla="*/ 213 w 1508"/>
                <a:gd name="T43" fmla="*/ 148 h 595"/>
                <a:gd name="T44" fmla="*/ 0 w 1508"/>
                <a:gd name="T45" fmla="*/ 123 h 595"/>
                <a:gd name="T46" fmla="*/ 0 w 1508"/>
                <a:gd name="T47" fmla="*/ 12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08" h="595">
                  <a:moveTo>
                    <a:pt x="0" y="123"/>
                  </a:moveTo>
                  <a:lnTo>
                    <a:pt x="63" y="0"/>
                  </a:lnTo>
                  <a:lnTo>
                    <a:pt x="333" y="6"/>
                  </a:lnTo>
                  <a:lnTo>
                    <a:pt x="381" y="144"/>
                  </a:lnTo>
                  <a:lnTo>
                    <a:pt x="515" y="169"/>
                  </a:lnTo>
                  <a:lnTo>
                    <a:pt x="1108" y="190"/>
                  </a:lnTo>
                  <a:lnTo>
                    <a:pt x="1234" y="123"/>
                  </a:lnTo>
                  <a:lnTo>
                    <a:pt x="1460" y="148"/>
                  </a:lnTo>
                  <a:lnTo>
                    <a:pt x="1489" y="323"/>
                  </a:lnTo>
                  <a:lnTo>
                    <a:pt x="1257" y="312"/>
                  </a:lnTo>
                  <a:lnTo>
                    <a:pt x="1272" y="429"/>
                  </a:lnTo>
                  <a:lnTo>
                    <a:pt x="1508" y="481"/>
                  </a:lnTo>
                  <a:lnTo>
                    <a:pt x="1494" y="532"/>
                  </a:lnTo>
                  <a:lnTo>
                    <a:pt x="1407" y="595"/>
                  </a:lnTo>
                  <a:lnTo>
                    <a:pt x="1171" y="589"/>
                  </a:lnTo>
                  <a:lnTo>
                    <a:pt x="1086" y="441"/>
                  </a:lnTo>
                  <a:lnTo>
                    <a:pt x="415" y="344"/>
                  </a:lnTo>
                  <a:lnTo>
                    <a:pt x="308" y="466"/>
                  </a:lnTo>
                  <a:lnTo>
                    <a:pt x="111" y="477"/>
                  </a:lnTo>
                  <a:lnTo>
                    <a:pt x="10" y="293"/>
                  </a:lnTo>
                  <a:lnTo>
                    <a:pt x="217" y="287"/>
                  </a:lnTo>
                  <a:lnTo>
                    <a:pt x="213" y="148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87" name="Freeform 11"/>
            <p:cNvSpPr/>
            <p:nvPr/>
          </p:nvSpPr>
          <p:spPr bwMode="auto">
            <a:xfrm flipH="1">
              <a:off x="5080" y="3292"/>
              <a:ext cx="109" cy="226"/>
            </a:xfrm>
            <a:custGeom>
              <a:avLst/>
              <a:gdLst>
                <a:gd name="T0" fmla="*/ 92 w 411"/>
                <a:gd name="T1" fmla="*/ 11 h 747"/>
                <a:gd name="T2" fmla="*/ 314 w 411"/>
                <a:gd name="T3" fmla="*/ 0 h 747"/>
                <a:gd name="T4" fmla="*/ 299 w 411"/>
                <a:gd name="T5" fmla="*/ 262 h 747"/>
                <a:gd name="T6" fmla="*/ 401 w 411"/>
                <a:gd name="T7" fmla="*/ 355 h 747"/>
                <a:gd name="T8" fmla="*/ 367 w 411"/>
                <a:gd name="T9" fmla="*/ 425 h 747"/>
                <a:gd name="T10" fmla="*/ 348 w 411"/>
                <a:gd name="T11" fmla="*/ 534 h 747"/>
                <a:gd name="T12" fmla="*/ 411 w 411"/>
                <a:gd name="T13" fmla="*/ 728 h 747"/>
                <a:gd name="T14" fmla="*/ 253 w 411"/>
                <a:gd name="T15" fmla="*/ 747 h 747"/>
                <a:gd name="T16" fmla="*/ 236 w 411"/>
                <a:gd name="T17" fmla="*/ 615 h 747"/>
                <a:gd name="T18" fmla="*/ 160 w 411"/>
                <a:gd name="T19" fmla="*/ 680 h 747"/>
                <a:gd name="T20" fmla="*/ 0 w 411"/>
                <a:gd name="T21" fmla="*/ 625 h 747"/>
                <a:gd name="T22" fmla="*/ 0 w 411"/>
                <a:gd name="T23" fmla="*/ 431 h 747"/>
                <a:gd name="T24" fmla="*/ 97 w 411"/>
                <a:gd name="T25" fmla="*/ 298 h 747"/>
                <a:gd name="T26" fmla="*/ 92 w 411"/>
                <a:gd name="T27" fmla="*/ 11 h 747"/>
                <a:gd name="T28" fmla="*/ 92 w 411"/>
                <a:gd name="T29" fmla="*/ 11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1" h="747">
                  <a:moveTo>
                    <a:pt x="92" y="11"/>
                  </a:moveTo>
                  <a:lnTo>
                    <a:pt x="314" y="0"/>
                  </a:lnTo>
                  <a:lnTo>
                    <a:pt x="299" y="262"/>
                  </a:lnTo>
                  <a:lnTo>
                    <a:pt x="401" y="355"/>
                  </a:lnTo>
                  <a:lnTo>
                    <a:pt x="367" y="425"/>
                  </a:lnTo>
                  <a:lnTo>
                    <a:pt x="348" y="534"/>
                  </a:lnTo>
                  <a:lnTo>
                    <a:pt x="411" y="728"/>
                  </a:lnTo>
                  <a:lnTo>
                    <a:pt x="253" y="747"/>
                  </a:lnTo>
                  <a:lnTo>
                    <a:pt x="236" y="615"/>
                  </a:lnTo>
                  <a:lnTo>
                    <a:pt x="160" y="680"/>
                  </a:lnTo>
                  <a:lnTo>
                    <a:pt x="0" y="625"/>
                  </a:lnTo>
                  <a:lnTo>
                    <a:pt x="0" y="431"/>
                  </a:lnTo>
                  <a:lnTo>
                    <a:pt x="97" y="298"/>
                  </a:lnTo>
                  <a:lnTo>
                    <a:pt x="92" y="11"/>
                  </a:lnTo>
                  <a:lnTo>
                    <a:pt x="92" y="11"/>
                  </a:ln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88" name="Freeform 12"/>
            <p:cNvSpPr/>
            <p:nvPr/>
          </p:nvSpPr>
          <p:spPr bwMode="auto">
            <a:xfrm flipH="1">
              <a:off x="4308" y="3283"/>
              <a:ext cx="326" cy="121"/>
            </a:xfrm>
            <a:custGeom>
              <a:avLst/>
              <a:gdLst>
                <a:gd name="T0" fmla="*/ 0 w 1234"/>
                <a:gd name="T1" fmla="*/ 116 h 399"/>
                <a:gd name="T2" fmla="*/ 226 w 1234"/>
                <a:gd name="T3" fmla="*/ 0 h 399"/>
                <a:gd name="T4" fmla="*/ 574 w 1234"/>
                <a:gd name="T5" fmla="*/ 101 h 399"/>
                <a:gd name="T6" fmla="*/ 732 w 1234"/>
                <a:gd name="T7" fmla="*/ 49 h 399"/>
                <a:gd name="T8" fmla="*/ 737 w 1234"/>
                <a:gd name="T9" fmla="*/ 173 h 399"/>
                <a:gd name="T10" fmla="*/ 910 w 1234"/>
                <a:gd name="T11" fmla="*/ 188 h 399"/>
                <a:gd name="T12" fmla="*/ 939 w 1234"/>
                <a:gd name="T13" fmla="*/ 76 h 399"/>
                <a:gd name="T14" fmla="*/ 1108 w 1234"/>
                <a:gd name="T15" fmla="*/ 76 h 399"/>
                <a:gd name="T16" fmla="*/ 992 w 1234"/>
                <a:gd name="T17" fmla="*/ 194 h 399"/>
                <a:gd name="T18" fmla="*/ 1190 w 1234"/>
                <a:gd name="T19" fmla="*/ 240 h 399"/>
                <a:gd name="T20" fmla="*/ 1234 w 1234"/>
                <a:gd name="T21" fmla="*/ 342 h 399"/>
                <a:gd name="T22" fmla="*/ 1127 w 1234"/>
                <a:gd name="T23" fmla="*/ 388 h 399"/>
                <a:gd name="T24" fmla="*/ 766 w 1234"/>
                <a:gd name="T25" fmla="*/ 399 h 399"/>
                <a:gd name="T26" fmla="*/ 511 w 1234"/>
                <a:gd name="T27" fmla="*/ 266 h 399"/>
                <a:gd name="T28" fmla="*/ 101 w 1234"/>
                <a:gd name="T29" fmla="*/ 297 h 399"/>
                <a:gd name="T30" fmla="*/ 0 w 1234"/>
                <a:gd name="T31" fmla="*/ 116 h 399"/>
                <a:gd name="T32" fmla="*/ 0 w 1234"/>
                <a:gd name="T33" fmla="*/ 116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4" h="399">
                  <a:moveTo>
                    <a:pt x="0" y="116"/>
                  </a:moveTo>
                  <a:lnTo>
                    <a:pt x="226" y="0"/>
                  </a:lnTo>
                  <a:lnTo>
                    <a:pt x="574" y="101"/>
                  </a:lnTo>
                  <a:lnTo>
                    <a:pt x="732" y="49"/>
                  </a:lnTo>
                  <a:lnTo>
                    <a:pt x="737" y="173"/>
                  </a:lnTo>
                  <a:lnTo>
                    <a:pt x="910" y="188"/>
                  </a:lnTo>
                  <a:lnTo>
                    <a:pt x="939" y="76"/>
                  </a:lnTo>
                  <a:lnTo>
                    <a:pt x="1108" y="76"/>
                  </a:lnTo>
                  <a:lnTo>
                    <a:pt x="992" y="194"/>
                  </a:lnTo>
                  <a:lnTo>
                    <a:pt x="1190" y="240"/>
                  </a:lnTo>
                  <a:lnTo>
                    <a:pt x="1234" y="342"/>
                  </a:lnTo>
                  <a:lnTo>
                    <a:pt x="1127" y="388"/>
                  </a:lnTo>
                  <a:lnTo>
                    <a:pt x="766" y="399"/>
                  </a:lnTo>
                  <a:lnTo>
                    <a:pt x="511" y="266"/>
                  </a:lnTo>
                  <a:lnTo>
                    <a:pt x="101" y="297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89" name="Freeform 13"/>
            <p:cNvSpPr/>
            <p:nvPr/>
          </p:nvSpPr>
          <p:spPr bwMode="auto">
            <a:xfrm flipH="1">
              <a:off x="5091" y="3296"/>
              <a:ext cx="101" cy="211"/>
            </a:xfrm>
            <a:custGeom>
              <a:avLst/>
              <a:gdLst>
                <a:gd name="T0" fmla="*/ 107 w 382"/>
                <a:gd name="T1" fmla="*/ 0 h 701"/>
                <a:gd name="T2" fmla="*/ 348 w 382"/>
                <a:gd name="T3" fmla="*/ 9 h 701"/>
                <a:gd name="T4" fmla="*/ 314 w 382"/>
                <a:gd name="T5" fmla="*/ 251 h 701"/>
                <a:gd name="T6" fmla="*/ 245 w 382"/>
                <a:gd name="T7" fmla="*/ 203 h 701"/>
                <a:gd name="T8" fmla="*/ 169 w 382"/>
                <a:gd name="T9" fmla="*/ 241 h 701"/>
                <a:gd name="T10" fmla="*/ 200 w 382"/>
                <a:gd name="T11" fmla="*/ 344 h 701"/>
                <a:gd name="T12" fmla="*/ 152 w 382"/>
                <a:gd name="T13" fmla="*/ 388 h 701"/>
                <a:gd name="T14" fmla="*/ 103 w 382"/>
                <a:gd name="T15" fmla="*/ 426 h 701"/>
                <a:gd name="T16" fmla="*/ 112 w 382"/>
                <a:gd name="T17" fmla="*/ 458 h 701"/>
                <a:gd name="T18" fmla="*/ 150 w 382"/>
                <a:gd name="T19" fmla="*/ 481 h 701"/>
                <a:gd name="T20" fmla="*/ 209 w 382"/>
                <a:gd name="T21" fmla="*/ 477 h 701"/>
                <a:gd name="T22" fmla="*/ 240 w 382"/>
                <a:gd name="T23" fmla="*/ 437 h 701"/>
                <a:gd name="T24" fmla="*/ 266 w 382"/>
                <a:gd name="T25" fmla="*/ 441 h 701"/>
                <a:gd name="T26" fmla="*/ 291 w 382"/>
                <a:gd name="T27" fmla="*/ 604 h 701"/>
                <a:gd name="T28" fmla="*/ 325 w 382"/>
                <a:gd name="T29" fmla="*/ 559 h 701"/>
                <a:gd name="T30" fmla="*/ 363 w 382"/>
                <a:gd name="T31" fmla="*/ 523 h 701"/>
                <a:gd name="T32" fmla="*/ 382 w 382"/>
                <a:gd name="T33" fmla="*/ 686 h 701"/>
                <a:gd name="T34" fmla="*/ 295 w 382"/>
                <a:gd name="T35" fmla="*/ 701 h 701"/>
                <a:gd name="T36" fmla="*/ 238 w 382"/>
                <a:gd name="T37" fmla="*/ 639 h 701"/>
                <a:gd name="T38" fmla="*/ 160 w 382"/>
                <a:gd name="T39" fmla="*/ 692 h 701"/>
                <a:gd name="T40" fmla="*/ 53 w 382"/>
                <a:gd name="T41" fmla="*/ 629 h 701"/>
                <a:gd name="T42" fmla="*/ 0 w 382"/>
                <a:gd name="T43" fmla="*/ 392 h 701"/>
                <a:gd name="T44" fmla="*/ 112 w 382"/>
                <a:gd name="T45" fmla="*/ 287 h 701"/>
                <a:gd name="T46" fmla="*/ 107 w 382"/>
                <a:gd name="T47" fmla="*/ 0 h 701"/>
                <a:gd name="T48" fmla="*/ 107 w 382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2" h="701">
                  <a:moveTo>
                    <a:pt x="107" y="0"/>
                  </a:moveTo>
                  <a:lnTo>
                    <a:pt x="348" y="9"/>
                  </a:lnTo>
                  <a:lnTo>
                    <a:pt x="314" y="251"/>
                  </a:lnTo>
                  <a:lnTo>
                    <a:pt x="245" y="203"/>
                  </a:lnTo>
                  <a:lnTo>
                    <a:pt x="169" y="241"/>
                  </a:lnTo>
                  <a:lnTo>
                    <a:pt x="200" y="344"/>
                  </a:lnTo>
                  <a:lnTo>
                    <a:pt x="152" y="388"/>
                  </a:lnTo>
                  <a:lnTo>
                    <a:pt x="103" y="426"/>
                  </a:lnTo>
                  <a:lnTo>
                    <a:pt x="112" y="458"/>
                  </a:lnTo>
                  <a:lnTo>
                    <a:pt x="150" y="481"/>
                  </a:lnTo>
                  <a:lnTo>
                    <a:pt x="209" y="477"/>
                  </a:lnTo>
                  <a:lnTo>
                    <a:pt x="240" y="437"/>
                  </a:lnTo>
                  <a:lnTo>
                    <a:pt x="266" y="441"/>
                  </a:lnTo>
                  <a:lnTo>
                    <a:pt x="291" y="604"/>
                  </a:lnTo>
                  <a:lnTo>
                    <a:pt x="325" y="559"/>
                  </a:lnTo>
                  <a:lnTo>
                    <a:pt x="363" y="523"/>
                  </a:lnTo>
                  <a:lnTo>
                    <a:pt x="382" y="686"/>
                  </a:lnTo>
                  <a:lnTo>
                    <a:pt x="295" y="701"/>
                  </a:lnTo>
                  <a:lnTo>
                    <a:pt x="238" y="639"/>
                  </a:lnTo>
                  <a:lnTo>
                    <a:pt x="160" y="692"/>
                  </a:lnTo>
                  <a:lnTo>
                    <a:pt x="53" y="629"/>
                  </a:lnTo>
                  <a:lnTo>
                    <a:pt x="0" y="392"/>
                  </a:lnTo>
                  <a:lnTo>
                    <a:pt x="112" y="287"/>
                  </a:lnTo>
                  <a:lnTo>
                    <a:pt x="107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89678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0" name="Freeform 14"/>
            <p:cNvSpPr/>
            <p:nvPr/>
          </p:nvSpPr>
          <p:spPr bwMode="auto">
            <a:xfrm flipH="1">
              <a:off x="4341" y="3285"/>
              <a:ext cx="303" cy="120"/>
            </a:xfrm>
            <a:custGeom>
              <a:avLst/>
              <a:gdLst>
                <a:gd name="T0" fmla="*/ 317 w 1146"/>
                <a:gd name="T1" fmla="*/ 0 h 399"/>
                <a:gd name="T2" fmla="*/ 241 w 1146"/>
                <a:gd name="T3" fmla="*/ 57 h 399"/>
                <a:gd name="T4" fmla="*/ 251 w 1146"/>
                <a:gd name="T5" fmla="*/ 139 h 399"/>
                <a:gd name="T6" fmla="*/ 300 w 1146"/>
                <a:gd name="T7" fmla="*/ 180 h 399"/>
                <a:gd name="T8" fmla="*/ 395 w 1146"/>
                <a:gd name="T9" fmla="*/ 205 h 399"/>
                <a:gd name="T10" fmla="*/ 608 w 1146"/>
                <a:gd name="T11" fmla="*/ 190 h 399"/>
                <a:gd name="T12" fmla="*/ 644 w 1146"/>
                <a:gd name="T13" fmla="*/ 251 h 399"/>
                <a:gd name="T14" fmla="*/ 707 w 1146"/>
                <a:gd name="T15" fmla="*/ 241 h 399"/>
                <a:gd name="T16" fmla="*/ 762 w 1146"/>
                <a:gd name="T17" fmla="*/ 196 h 399"/>
                <a:gd name="T18" fmla="*/ 905 w 1146"/>
                <a:gd name="T19" fmla="*/ 139 h 399"/>
                <a:gd name="T20" fmla="*/ 1106 w 1146"/>
                <a:gd name="T21" fmla="*/ 220 h 399"/>
                <a:gd name="T22" fmla="*/ 1112 w 1146"/>
                <a:gd name="T23" fmla="*/ 281 h 399"/>
                <a:gd name="T24" fmla="*/ 977 w 1146"/>
                <a:gd name="T25" fmla="*/ 274 h 399"/>
                <a:gd name="T26" fmla="*/ 1013 w 1146"/>
                <a:gd name="T27" fmla="*/ 321 h 399"/>
                <a:gd name="T28" fmla="*/ 1118 w 1146"/>
                <a:gd name="T29" fmla="*/ 348 h 399"/>
                <a:gd name="T30" fmla="*/ 1146 w 1146"/>
                <a:gd name="T31" fmla="*/ 399 h 399"/>
                <a:gd name="T32" fmla="*/ 736 w 1146"/>
                <a:gd name="T33" fmla="*/ 374 h 399"/>
                <a:gd name="T34" fmla="*/ 549 w 1146"/>
                <a:gd name="T35" fmla="*/ 262 h 399"/>
                <a:gd name="T36" fmla="*/ 163 w 1146"/>
                <a:gd name="T37" fmla="*/ 308 h 399"/>
                <a:gd name="T38" fmla="*/ 0 w 1146"/>
                <a:gd name="T39" fmla="*/ 133 h 399"/>
                <a:gd name="T40" fmla="*/ 103 w 1146"/>
                <a:gd name="T41" fmla="*/ 59 h 399"/>
                <a:gd name="T42" fmla="*/ 230 w 1146"/>
                <a:gd name="T43" fmla="*/ 0 h 399"/>
                <a:gd name="T44" fmla="*/ 317 w 1146"/>
                <a:gd name="T45" fmla="*/ 0 h 399"/>
                <a:gd name="T46" fmla="*/ 317 w 1146"/>
                <a:gd name="T47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6" h="399">
                  <a:moveTo>
                    <a:pt x="317" y="0"/>
                  </a:moveTo>
                  <a:lnTo>
                    <a:pt x="241" y="57"/>
                  </a:lnTo>
                  <a:lnTo>
                    <a:pt x="251" y="139"/>
                  </a:lnTo>
                  <a:lnTo>
                    <a:pt x="300" y="180"/>
                  </a:lnTo>
                  <a:lnTo>
                    <a:pt x="395" y="205"/>
                  </a:lnTo>
                  <a:lnTo>
                    <a:pt x="608" y="190"/>
                  </a:lnTo>
                  <a:lnTo>
                    <a:pt x="644" y="251"/>
                  </a:lnTo>
                  <a:lnTo>
                    <a:pt x="707" y="241"/>
                  </a:lnTo>
                  <a:lnTo>
                    <a:pt x="762" y="196"/>
                  </a:lnTo>
                  <a:lnTo>
                    <a:pt x="905" y="139"/>
                  </a:lnTo>
                  <a:lnTo>
                    <a:pt x="1106" y="220"/>
                  </a:lnTo>
                  <a:lnTo>
                    <a:pt x="1112" y="281"/>
                  </a:lnTo>
                  <a:lnTo>
                    <a:pt x="977" y="274"/>
                  </a:lnTo>
                  <a:lnTo>
                    <a:pt x="1013" y="321"/>
                  </a:lnTo>
                  <a:lnTo>
                    <a:pt x="1118" y="348"/>
                  </a:lnTo>
                  <a:lnTo>
                    <a:pt x="1146" y="399"/>
                  </a:lnTo>
                  <a:lnTo>
                    <a:pt x="736" y="374"/>
                  </a:lnTo>
                  <a:lnTo>
                    <a:pt x="549" y="262"/>
                  </a:lnTo>
                  <a:lnTo>
                    <a:pt x="163" y="308"/>
                  </a:lnTo>
                  <a:lnTo>
                    <a:pt x="0" y="133"/>
                  </a:lnTo>
                  <a:lnTo>
                    <a:pt x="103" y="59"/>
                  </a:lnTo>
                  <a:lnTo>
                    <a:pt x="230" y="0"/>
                  </a:lnTo>
                  <a:lnTo>
                    <a:pt x="317" y="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E89678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1" name="Freeform 15"/>
            <p:cNvSpPr/>
            <p:nvPr/>
          </p:nvSpPr>
          <p:spPr bwMode="auto">
            <a:xfrm flipH="1">
              <a:off x="4690" y="2742"/>
              <a:ext cx="186" cy="269"/>
            </a:xfrm>
            <a:custGeom>
              <a:avLst/>
              <a:gdLst>
                <a:gd name="T0" fmla="*/ 140 w 705"/>
                <a:gd name="T1" fmla="*/ 190 h 891"/>
                <a:gd name="T2" fmla="*/ 488 w 705"/>
                <a:gd name="T3" fmla="*/ 102 h 891"/>
                <a:gd name="T4" fmla="*/ 555 w 705"/>
                <a:gd name="T5" fmla="*/ 0 h 891"/>
                <a:gd name="T6" fmla="*/ 637 w 705"/>
                <a:gd name="T7" fmla="*/ 112 h 891"/>
                <a:gd name="T8" fmla="*/ 694 w 705"/>
                <a:gd name="T9" fmla="*/ 273 h 891"/>
                <a:gd name="T10" fmla="*/ 705 w 705"/>
                <a:gd name="T11" fmla="*/ 494 h 891"/>
                <a:gd name="T12" fmla="*/ 631 w 705"/>
                <a:gd name="T13" fmla="*/ 636 h 891"/>
                <a:gd name="T14" fmla="*/ 507 w 705"/>
                <a:gd name="T15" fmla="*/ 714 h 891"/>
                <a:gd name="T16" fmla="*/ 363 w 705"/>
                <a:gd name="T17" fmla="*/ 870 h 891"/>
                <a:gd name="T18" fmla="*/ 308 w 705"/>
                <a:gd name="T19" fmla="*/ 891 h 891"/>
                <a:gd name="T20" fmla="*/ 169 w 705"/>
                <a:gd name="T21" fmla="*/ 827 h 891"/>
                <a:gd name="T22" fmla="*/ 116 w 705"/>
                <a:gd name="T23" fmla="*/ 614 h 891"/>
                <a:gd name="T24" fmla="*/ 0 w 705"/>
                <a:gd name="T25" fmla="*/ 393 h 891"/>
                <a:gd name="T26" fmla="*/ 140 w 705"/>
                <a:gd name="T27" fmla="*/ 190 h 891"/>
                <a:gd name="T28" fmla="*/ 140 w 705"/>
                <a:gd name="T29" fmla="*/ 19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5" h="891">
                  <a:moveTo>
                    <a:pt x="140" y="190"/>
                  </a:moveTo>
                  <a:lnTo>
                    <a:pt x="488" y="102"/>
                  </a:lnTo>
                  <a:lnTo>
                    <a:pt x="555" y="0"/>
                  </a:lnTo>
                  <a:lnTo>
                    <a:pt x="637" y="112"/>
                  </a:lnTo>
                  <a:lnTo>
                    <a:pt x="694" y="273"/>
                  </a:lnTo>
                  <a:lnTo>
                    <a:pt x="705" y="494"/>
                  </a:lnTo>
                  <a:lnTo>
                    <a:pt x="631" y="636"/>
                  </a:lnTo>
                  <a:lnTo>
                    <a:pt x="507" y="714"/>
                  </a:lnTo>
                  <a:lnTo>
                    <a:pt x="363" y="870"/>
                  </a:lnTo>
                  <a:lnTo>
                    <a:pt x="308" y="891"/>
                  </a:lnTo>
                  <a:lnTo>
                    <a:pt x="169" y="827"/>
                  </a:lnTo>
                  <a:lnTo>
                    <a:pt x="116" y="614"/>
                  </a:lnTo>
                  <a:lnTo>
                    <a:pt x="0" y="393"/>
                  </a:lnTo>
                  <a:lnTo>
                    <a:pt x="140" y="190"/>
                  </a:lnTo>
                  <a:lnTo>
                    <a:pt x="140" y="190"/>
                  </a:ln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2" name="Freeform 16"/>
            <p:cNvSpPr/>
            <p:nvPr/>
          </p:nvSpPr>
          <p:spPr bwMode="auto">
            <a:xfrm flipH="1">
              <a:off x="4703" y="2745"/>
              <a:ext cx="167" cy="268"/>
            </a:xfrm>
            <a:custGeom>
              <a:avLst/>
              <a:gdLst>
                <a:gd name="T0" fmla="*/ 633 w 633"/>
                <a:gd name="T1" fmla="*/ 139 h 888"/>
                <a:gd name="T2" fmla="*/ 551 w 633"/>
                <a:gd name="T3" fmla="*/ 114 h 888"/>
                <a:gd name="T4" fmla="*/ 382 w 633"/>
                <a:gd name="T5" fmla="*/ 148 h 888"/>
                <a:gd name="T6" fmla="*/ 298 w 633"/>
                <a:gd name="T7" fmla="*/ 215 h 888"/>
                <a:gd name="T8" fmla="*/ 387 w 633"/>
                <a:gd name="T9" fmla="*/ 203 h 888"/>
                <a:gd name="T10" fmla="*/ 465 w 633"/>
                <a:gd name="T11" fmla="*/ 200 h 888"/>
                <a:gd name="T12" fmla="*/ 452 w 633"/>
                <a:gd name="T13" fmla="*/ 316 h 888"/>
                <a:gd name="T14" fmla="*/ 475 w 633"/>
                <a:gd name="T15" fmla="*/ 384 h 888"/>
                <a:gd name="T16" fmla="*/ 423 w 633"/>
                <a:gd name="T17" fmla="*/ 390 h 888"/>
                <a:gd name="T18" fmla="*/ 393 w 633"/>
                <a:gd name="T19" fmla="*/ 445 h 888"/>
                <a:gd name="T20" fmla="*/ 534 w 633"/>
                <a:gd name="T21" fmla="*/ 435 h 888"/>
                <a:gd name="T22" fmla="*/ 522 w 633"/>
                <a:gd name="T23" fmla="*/ 479 h 888"/>
                <a:gd name="T24" fmla="*/ 475 w 633"/>
                <a:gd name="T25" fmla="*/ 530 h 888"/>
                <a:gd name="T26" fmla="*/ 448 w 633"/>
                <a:gd name="T27" fmla="*/ 534 h 888"/>
                <a:gd name="T28" fmla="*/ 437 w 633"/>
                <a:gd name="T29" fmla="*/ 508 h 888"/>
                <a:gd name="T30" fmla="*/ 378 w 633"/>
                <a:gd name="T31" fmla="*/ 500 h 888"/>
                <a:gd name="T32" fmla="*/ 315 w 633"/>
                <a:gd name="T33" fmla="*/ 390 h 888"/>
                <a:gd name="T34" fmla="*/ 296 w 633"/>
                <a:gd name="T35" fmla="*/ 331 h 888"/>
                <a:gd name="T36" fmla="*/ 241 w 633"/>
                <a:gd name="T37" fmla="*/ 308 h 888"/>
                <a:gd name="T38" fmla="*/ 258 w 633"/>
                <a:gd name="T39" fmla="*/ 401 h 888"/>
                <a:gd name="T40" fmla="*/ 201 w 633"/>
                <a:gd name="T41" fmla="*/ 536 h 888"/>
                <a:gd name="T42" fmla="*/ 264 w 633"/>
                <a:gd name="T43" fmla="*/ 576 h 888"/>
                <a:gd name="T44" fmla="*/ 279 w 633"/>
                <a:gd name="T45" fmla="*/ 618 h 888"/>
                <a:gd name="T46" fmla="*/ 385 w 633"/>
                <a:gd name="T47" fmla="*/ 650 h 888"/>
                <a:gd name="T48" fmla="*/ 380 w 633"/>
                <a:gd name="T49" fmla="*/ 682 h 888"/>
                <a:gd name="T50" fmla="*/ 279 w 633"/>
                <a:gd name="T51" fmla="*/ 719 h 888"/>
                <a:gd name="T52" fmla="*/ 266 w 633"/>
                <a:gd name="T53" fmla="*/ 757 h 888"/>
                <a:gd name="T54" fmla="*/ 304 w 633"/>
                <a:gd name="T55" fmla="*/ 816 h 888"/>
                <a:gd name="T56" fmla="*/ 328 w 633"/>
                <a:gd name="T57" fmla="*/ 850 h 888"/>
                <a:gd name="T58" fmla="*/ 226 w 633"/>
                <a:gd name="T59" fmla="*/ 888 h 888"/>
                <a:gd name="T60" fmla="*/ 127 w 633"/>
                <a:gd name="T61" fmla="*/ 770 h 888"/>
                <a:gd name="T62" fmla="*/ 98 w 633"/>
                <a:gd name="T63" fmla="*/ 641 h 888"/>
                <a:gd name="T64" fmla="*/ 7 w 633"/>
                <a:gd name="T65" fmla="*/ 489 h 888"/>
                <a:gd name="T66" fmla="*/ 0 w 633"/>
                <a:gd name="T67" fmla="*/ 327 h 888"/>
                <a:gd name="T68" fmla="*/ 38 w 633"/>
                <a:gd name="T69" fmla="*/ 253 h 888"/>
                <a:gd name="T70" fmla="*/ 78 w 633"/>
                <a:gd name="T71" fmla="*/ 186 h 888"/>
                <a:gd name="T72" fmla="*/ 393 w 633"/>
                <a:gd name="T73" fmla="*/ 110 h 888"/>
                <a:gd name="T74" fmla="*/ 486 w 633"/>
                <a:gd name="T75" fmla="*/ 82 h 888"/>
                <a:gd name="T76" fmla="*/ 528 w 633"/>
                <a:gd name="T77" fmla="*/ 0 h 888"/>
                <a:gd name="T78" fmla="*/ 617 w 633"/>
                <a:gd name="T79" fmla="*/ 63 h 888"/>
                <a:gd name="T80" fmla="*/ 633 w 633"/>
                <a:gd name="T81" fmla="*/ 139 h 888"/>
                <a:gd name="T82" fmla="*/ 633 w 633"/>
                <a:gd name="T83" fmla="*/ 13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3" h="888">
                  <a:moveTo>
                    <a:pt x="633" y="139"/>
                  </a:moveTo>
                  <a:lnTo>
                    <a:pt x="551" y="114"/>
                  </a:lnTo>
                  <a:lnTo>
                    <a:pt x="382" y="148"/>
                  </a:lnTo>
                  <a:lnTo>
                    <a:pt x="298" y="215"/>
                  </a:lnTo>
                  <a:lnTo>
                    <a:pt x="387" y="203"/>
                  </a:lnTo>
                  <a:lnTo>
                    <a:pt x="465" y="200"/>
                  </a:lnTo>
                  <a:lnTo>
                    <a:pt x="452" y="316"/>
                  </a:lnTo>
                  <a:lnTo>
                    <a:pt x="475" y="384"/>
                  </a:lnTo>
                  <a:lnTo>
                    <a:pt x="423" y="390"/>
                  </a:lnTo>
                  <a:lnTo>
                    <a:pt x="393" y="445"/>
                  </a:lnTo>
                  <a:lnTo>
                    <a:pt x="534" y="435"/>
                  </a:lnTo>
                  <a:lnTo>
                    <a:pt x="522" y="479"/>
                  </a:lnTo>
                  <a:lnTo>
                    <a:pt x="475" y="530"/>
                  </a:lnTo>
                  <a:lnTo>
                    <a:pt x="448" y="534"/>
                  </a:lnTo>
                  <a:lnTo>
                    <a:pt x="437" y="508"/>
                  </a:lnTo>
                  <a:lnTo>
                    <a:pt x="378" y="500"/>
                  </a:lnTo>
                  <a:lnTo>
                    <a:pt x="315" y="390"/>
                  </a:lnTo>
                  <a:lnTo>
                    <a:pt x="296" y="331"/>
                  </a:lnTo>
                  <a:lnTo>
                    <a:pt x="241" y="308"/>
                  </a:lnTo>
                  <a:lnTo>
                    <a:pt x="258" y="401"/>
                  </a:lnTo>
                  <a:lnTo>
                    <a:pt x="201" y="536"/>
                  </a:lnTo>
                  <a:lnTo>
                    <a:pt x="264" y="576"/>
                  </a:lnTo>
                  <a:lnTo>
                    <a:pt x="279" y="618"/>
                  </a:lnTo>
                  <a:lnTo>
                    <a:pt x="385" y="650"/>
                  </a:lnTo>
                  <a:lnTo>
                    <a:pt x="380" y="682"/>
                  </a:lnTo>
                  <a:lnTo>
                    <a:pt x="279" y="719"/>
                  </a:lnTo>
                  <a:lnTo>
                    <a:pt x="266" y="757"/>
                  </a:lnTo>
                  <a:lnTo>
                    <a:pt x="304" y="816"/>
                  </a:lnTo>
                  <a:lnTo>
                    <a:pt x="328" y="850"/>
                  </a:lnTo>
                  <a:lnTo>
                    <a:pt x="226" y="888"/>
                  </a:lnTo>
                  <a:lnTo>
                    <a:pt x="127" y="770"/>
                  </a:lnTo>
                  <a:lnTo>
                    <a:pt x="98" y="641"/>
                  </a:lnTo>
                  <a:lnTo>
                    <a:pt x="7" y="489"/>
                  </a:lnTo>
                  <a:lnTo>
                    <a:pt x="0" y="327"/>
                  </a:lnTo>
                  <a:lnTo>
                    <a:pt x="38" y="253"/>
                  </a:lnTo>
                  <a:lnTo>
                    <a:pt x="78" y="186"/>
                  </a:lnTo>
                  <a:lnTo>
                    <a:pt x="393" y="110"/>
                  </a:lnTo>
                  <a:lnTo>
                    <a:pt x="486" y="82"/>
                  </a:lnTo>
                  <a:lnTo>
                    <a:pt x="528" y="0"/>
                  </a:lnTo>
                  <a:lnTo>
                    <a:pt x="617" y="63"/>
                  </a:lnTo>
                  <a:lnTo>
                    <a:pt x="633" y="139"/>
                  </a:lnTo>
                  <a:lnTo>
                    <a:pt x="633" y="139"/>
                  </a:lnTo>
                  <a:close/>
                </a:path>
              </a:pathLst>
            </a:custGeom>
            <a:solidFill>
              <a:srgbClr val="E89678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3" name="Freeform 17"/>
            <p:cNvSpPr/>
            <p:nvPr/>
          </p:nvSpPr>
          <p:spPr bwMode="auto">
            <a:xfrm flipH="1">
              <a:off x="4870" y="2960"/>
              <a:ext cx="159" cy="464"/>
            </a:xfrm>
            <a:custGeom>
              <a:avLst/>
              <a:gdLst>
                <a:gd name="T0" fmla="*/ 422 w 602"/>
                <a:gd name="T1" fmla="*/ 4 h 1534"/>
                <a:gd name="T2" fmla="*/ 443 w 602"/>
                <a:gd name="T3" fmla="*/ 108 h 1534"/>
                <a:gd name="T4" fmla="*/ 424 w 602"/>
                <a:gd name="T5" fmla="*/ 654 h 1534"/>
                <a:gd name="T6" fmla="*/ 314 w 602"/>
                <a:gd name="T7" fmla="*/ 1169 h 1534"/>
                <a:gd name="T8" fmla="*/ 9 w 602"/>
                <a:gd name="T9" fmla="*/ 1363 h 1534"/>
                <a:gd name="T10" fmla="*/ 0 w 602"/>
                <a:gd name="T11" fmla="*/ 1534 h 1534"/>
                <a:gd name="T12" fmla="*/ 125 w 602"/>
                <a:gd name="T13" fmla="*/ 1460 h 1534"/>
                <a:gd name="T14" fmla="*/ 371 w 602"/>
                <a:gd name="T15" fmla="*/ 1521 h 1534"/>
                <a:gd name="T16" fmla="*/ 367 w 602"/>
                <a:gd name="T17" fmla="*/ 1433 h 1534"/>
                <a:gd name="T18" fmla="*/ 587 w 602"/>
                <a:gd name="T19" fmla="*/ 1420 h 1534"/>
                <a:gd name="T20" fmla="*/ 564 w 602"/>
                <a:gd name="T21" fmla="*/ 1386 h 1534"/>
                <a:gd name="T22" fmla="*/ 487 w 602"/>
                <a:gd name="T23" fmla="*/ 1340 h 1534"/>
                <a:gd name="T24" fmla="*/ 452 w 602"/>
                <a:gd name="T25" fmla="*/ 1222 h 1534"/>
                <a:gd name="T26" fmla="*/ 479 w 602"/>
                <a:gd name="T27" fmla="*/ 878 h 1534"/>
                <a:gd name="T28" fmla="*/ 507 w 602"/>
                <a:gd name="T29" fmla="*/ 547 h 1534"/>
                <a:gd name="T30" fmla="*/ 515 w 602"/>
                <a:gd name="T31" fmla="*/ 407 h 1534"/>
                <a:gd name="T32" fmla="*/ 602 w 602"/>
                <a:gd name="T33" fmla="*/ 367 h 1534"/>
                <a:gd name="T34" fmla="*/ 574 w 602"/>
                <a:gd name="T35" fmla="*/ 190 h 1534"/>
                <a:gd name="T36" fmla="*/ 559 w 602"/>
                <a:gd name="T37" fmla="*/ 106 h 1534"/>
                <a:gd name="T38" fmla="*/ 511 w 602"/>
                <a:gd name="T39" fmla="*/ 0 h 1534"/>
                <a:gd name="T40" fmla="*/ 422 w 602"/>
                <a:gd name="T41" fmla="*/ 4 h 1534"/>
                <a:gd name="T42" fmla="*/ 422 w 602"/>
                <a:gd name="T43" fmla="*/ 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2" h="1534">
                  <a:moveTo>
                    <a:pt x="422" y="4"/>
                  </a:moveTo>
                  <a:lnTo>
                    <a:pt x="443" y="108"/>
                  </a:lnTo>
                  <a:lnTo>
                    <a:pt x="424" y="654"/>
                  </a:lnTo>
                  <a:lnTo>
                    <a:pt x="314" y="1169"/>
                  </a:lnTo>
                  <a:lnTo>
                    <a:pt x="9" y="1363"/>
                  </a:lnTo>
                  <a:lnTo>
                    <a:pt x="0" y="1534"/>
                  </a:lnTo>
                  <a:lnTo>
                    <a:pt x="125" y="1460"/>
                  </a:lnTo>
                  <a:lnTo>
                    <a:pt x="371" y="1521"/>
                  </a:lnTo>
                  <a:lnTo>
                    <a:pt x="367" y="1433"/>
                  </a:lnTo>
                  <a:lnTo>
                    <a:pt x="587" y="1420"/>
                  </a:lnTo>
                  <a:lnTo>
                    <a:pt x="564" y="1386"/>
                  </a:lnTo>
                  <a:lnTo>
                    <a:pt x="487" y="1340"/>
                  </a:lnTo>
                  <a:lnTo>
                    <a:pt x="452" y="1222"/>
                  </a:lnTo>
                  <a:lnTo>
                    <a:pt x="479" y="878"/>
                  </a:lnTo>
                  <a:lnTo>
                    <a:pt x="507" y="547"/>
                  </a:lnTo>
                  <a:lnTo>
                    <a:pt x="515" y="407"/>
                  </a:lnTo>
                  <a:lnTo>
                    <a:pt x="602" y="367"/>
                  </a:lnTo>
                  <a:lnTo>
                    <a:pt x="574" y="190"/>
                  </a:lnTo>
                  <a:lnTo>
                    <a:pt x="559" y="106"/>
                  </a:lnTo>
                  <a:lnTo>
                    <a:pt x="511" y="0"/>
                  </a:lnTo>
                  <a:lnTo>
                    <a:pt x="422" y="4"/>
                  </a:lnTo>
                  <a:lnTo>
                    <a:pt x="422" y="4"/>
                  </a:lnTo>
                  <a:close/>
                </a:path>
              </a:pathLst>
            </a:custGeom>
            <a:solidFill>
              <a:srgbClr val="665C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4" name="Freeform 18"/>
            <p:cNvSpPr/>
            <p:nvPr/>
          </p:nvSpPr>
          <p:spPr bwMode="auto">
            <a:xfrm flipH="1">
              <a:off x="5262" y="3375"/>
              <a:ext cx="63" cy="38"/>
            </a:xfrm>
            <a:custGeom>
              <a:avLst/>
              <a:gdLst>
                <a:gd name="T0" fmla="*/ 78 w 236"/>
                <a:gd name="T1" fmla="*/ 0 h 126"/>
                <a:gd name="T2" fmla="*/ 80 w 236"/>
                <a:gd name="T3" fmla="*/ 65 h 126"/>
                <a:gd name="T4" fmla="*/ 236 w 236"/>
                <a:gd name="T5" fmla="*/ 126 h 126"/>
                <a:gd name="T6" fmla="*/ 0 w 236"/>
                <a:gd name="T7" fmla="*/ 110 h 126"/>
                <a:gd name="T8" fmla="*/ 78 w 236"/>
                <a:gd name="T9" fmla="*/ 0 h 126"/>
                <a:gd name="T10" fmla="*/ 78 w 23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26">
                  <a:moveTo>
                    <a:pt x="78" y="0"/>
                  </a:moveTo>
                  <a:lnTo>
                    <a:pt x="80" y="65"/>
                  </a:lnTo>
                  <a:lnTo>
                    <a:pt x="236" y="126"/>
                  </a:lnTo>
                  <a:lnTo>
                    <a:pt x="0" y="110"/>
                  </a:lnTo>
                  <a:lnTo>
                    <a:pt x="78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5" name="Freeform 19"/>
            <p:cNvSpPr/>
            <p:nvPr/>
          </p:nvSpPr>
          <p:spPr bwMode="auto">
            <a:xfrm flipH="1">
              <a:off x="5185" y="3373"/>
              <a:ext cx="136" cy="142"/>
            </a:xfrm>
            <a:custGeom>
              <a:avLst/>
              <a:gdLst>
                <a:gd name="T0" fmla="*/ 157 w 513"/>
                <a:gd name="T1" fmla="*/ 7 h 471"/>
                <a:gd name="T2" fmla="*/ 269 w 513"/>
                <a:gd name="T3" fmla="*/ 49 h 471"/>
                <a:gd name="T4" fmla="*/ 307 w 513"/>
                <a:gd name="T5" fmla="*/ 184 h 471"/>
                <a:gd name="T6" fmla="*/ 389 w 513"/>
                <a:gd name="T7" fmla="*/ 211 h 471"/>
                <a:gd name="T8" fmla="*/ 273 w 513"/>
                <a:gd name="T9" fmla="*/ 397 h 471"/>
                <a:gd name="T10" fmla="*/ 125 w 513"/>
                <a:gd name="T11" fmla="*/ 412 h 471"/>
                <a:gd name="T12" fmla="*/ 0 w 513"/>
                <a:gd name="T13" fmla="*/ 308 h 471"/>
                <a:gd name="T14" fmla="*/ 95 w 513"/>
                <a:gd name="T15" fmla="*/ 471 h 471"/>
                <a:gd name="T16" fmla="*/ 292 w 513"/>
                <a:gd name="T17" fmla="*/ 460 h 471"/>
                <a:gd name="T18" fmla="*/ 385 w 513"/>
                <a:gd name="T19" fmla="*/ 351 h 471"/>
                <a:gd name="T20" fmla="*/ 513 w 513"/>
                <a:gd name="T21" fmla="*/ 351 h 471"/>
                <a:gd name="T22" fmla="*/ 499 w 513"/>
                <a:gd name="T23" fmla="*/ 163 h 471"/>
                <a:gd name="T24" fmla="*/ 380 w 513"/>
                <a:gd name="T25" fmla="*/ 129 h 471"/>
                <a:gd name="T26" fmla="*/ 317 w 513"/>
                <a:gd name="T27" fmla="*/ 0 h 471"/>
                <a:gd name="T28" fmla="*/ 157 w 513"/>
                <a:gd name="T29" fmla="*/ 7 h 471"/>
                <a:gd name="T30" fmla="*/ 157 w 513"/>
                <a:gd name="T31" fmla="*/ 7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3" h="471">
                  <a:moveTo>
                    <a:pt x="157" y="7"/>
                  </a:moveTo>
                  <a:lnTo>
                    <a:pt x="269" y="49"/>
                  </a:lnTo>
                  <a:lnTo>
                    <a:pt x="307" y="184"/>
                  </a:lnTo>
                  <a:lnTo>
                    <a:pt x="389" y="211"/>
                  </a:lnTo>
                  <a:lnTo>
                    <a:pt x="273" y="397"/>
                  </a:lnTo>
                  <a:lnTo>
                    <a:pt x="125" y="412"/>
                  </a:lnTo>
                  <a:lnTo>
                    <a:pt x="0" y="308"/>
                  </a:lnTo>
                  <a:lnTo>
                    <a:pt x="95" y="471"/>
                  </a:lnTo>
                  <a:lnTo>
                    <a:pt x="292" y="460"/>
                  </a:lnTo>
                  <a:lnTo>
                    <a:pt x="385" y="351"/>
                  </a:lnTo>
                  <a:lnTo>
                    <a:pt x="513" y="351"/>
                  </a:lnTo>
                  <a:lnTo>
                    <a:pt x="499" y="163"/>
                  </a:lnTo>
                  <a:lnTo>
                    <a:pt x="380" y="129"/>
                  </a:lnTo>
                  <a:lnTo>
                    <a:pt x="317" y="0"/>
                  </a:lnTo>
                  <a:lnTo>
                    <a:pt x="157" y="7"/>
                  </a:lnTo>
                  <a:lnTo>
                    <a:pt x="157" y="7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6" name="Freeform 20"/>
            <p:cNvSpPr/>
            <p:nvPr/>
          </p:nvSpPr>
          <p:spPr bwMode="auto">
            <a:xfrm flipH="1">
              <a:off x="4938" y="3405"/>
              <a:ext cx="162" cy="146"/>
            </a:xfrm>
            <a:custGeom>
              <a:avLst/>
              <a:gdLst>
                <a:gd name="T0" fmla="*/ 608 w 608"/>
                <a:gd name="T1" fmla="*/ 72 h 485"/>
                <a:gd name="T2" fmla="*/ 395 w 608"/>
                <a:gd name="T3" fmla="*/ 34 h 485"/>
                <a:gd name="T4" fmla="*/ 275 w 608"/>
                <a:gd name="T5" fmla="*/ 150 h 485"/>
                <a:gd name="T6" fmla="*/ 156 w 608"/>
                <a:gd name="T7" fmla="*/ 135 h 485"/>
                <a:gd name="T8" fmla="*/ 85 w 608"/>
                <a:gd name="T9" fmla="*/ 202 h 485"/>
                <a:gd name="T10" fmla="*/ 194 w 608"/>
                <a:gd name="T11" fmla="*/ 249 h 485"/>
                <a:gd name="T12" fmla="*/ 264 w 608"/>
                <a:gd name="T13" fmla="*/ 213 h 485"/>
                <a:gd name="T14" fmla="*/ 334 w 608"/>
                <a:gd name="T15" fmla="*/ 420 h 485"/>
                <a:gd name="T16" fmla="*/ 555 w 608"/>
                <a:gd name="T17" fmla="*/ 485 h 485"/>
                <a:gd name="T18" fmla="*/ 319 w 608"/>
                <a:gd name="T19" fmla="*/ 479 h 485"/>
                <a:gd name="T20" fmla="*/ 230 w 608"/>
                <a:gd name="T21" fmla="*/ 308 h 485"/>
                <a:gd name="T22" fmla="*/ 55 w 608"/>
                <a:gd name="T23" fmla="*/ 297 h 485"/>
                <a:gd name="T24" fmla="*/ 0 w 608"/>
                <a:gd name="T25" fmla="*/ 183 h 485"/>
                <a:gd name="T26" fmla="*/ 42 w 608"/>
                <a:gd name="T27" fmla="*/ 34 h 485"/>
                <a:gd name="T28" fmla="*/ 270 w 608"/>
                <a:gd name="T29" fmla="*/ 72 h 485"/>
                <a:gd name="T30" fmla="*/ 401 w 608"/>
                <a:gd name="T31" fmla="*/ 0 h 485"/>
                <a:gd name="T32" fmla="*/ 608 w 608"/>
                <a:gd name="T33" fmla="*/ 72 h 485"/>
                <a:gd name="T34" fmla="*/ 608 w 608"/>
                <a:gd name="T35" fmla="*/ 72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8" h="485">
                  <a:moveTo>
                    <a:pt x="608" y="72"/>
                  </a:moveTo>
                  <a:lnTo>
                    <a:pt x="395" y="34"/>
                  </a:lnTo>
                  <a:lnTo>
                    <a:pt x="275" y="150"/>
                  </a:lnTo>
                  <a:lnTo>
                    <a:pt x="156" y="135"/>
                  </a:lnTo>
                  <a:lnTo>
                    <a:pt x="85" y="202"/>
                  </a:lnTo>
                  <a:lnTo>
                    <a:pt x="194" y="249"/>
                  </a:lnTo>
                  <a:lnTo>
                    <a:pt x="264" y="213"/>
                  </a:lnTo>
                  <a:lnTo>
                    <a:pt x="334" y="420"/>
                  </a:lnTo>
                  <a:lnTo>
                    <a:pt x="555" y="485"/>
                  </a:lnTo>
                  <a:lnTo>
                    <a:pt x="319" y="479"/>
                  </a:lnTo>
                  <a:lnTo>
                    <a:pt x="230" y="308"/>
                  </a:lnTo>
                  <a:lnTo>
                    <a:pt x="55" y="297"/>
                  </a:lnTo>
                  <a:lnTo>
                    <a:pt x="0" y="183"/>
                  </a:lnTo>
                  <a:lnTo>
                    <a:pt x="42" y="34"/>
                  </a:lnTo>
                  <a:lnTo>
                    <a:pt x="270" y="72"/>
                  </a:lnTo>
                  <a:lnTo>
                    <a:pt x="401" y="0"/>
                  </a:lnTo>
                  <a:lnTo>
                    <a:pt x="608" y="72"/>
                  </a:lnTo>
                  <a:lnTo>
                    <a:pt x="608" y="72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7" name="Freeform 21"/>
            <p:cNvSpPr/>
            <p:nvPr/>
          </p:nvSpPr>
          <p:spPr bwMode="auto">
            <a:xfrm flipH="1">
              <a:off x="4271" y="3048"/>
              <a:ext cx="240" cy="292"/>
            </a:xfrm>
            <a:custGeom>
              <a:avLst/>
              <a:gdLst>
                <a:gd name="T0" fmla="*/ 53 w 904"/>
                <a:gd name="T1" fmla="*/ 220 h 967"/>
                <a:gd name="T2" fmla="*/ 207 w 904"/>
                <a:gd name="T3" fmla="*/ 102 h 967"/>
                <a:gd name="T4" fmla="*/ 298 w 904"/>
                <a:gd name="T5" fmla="*/ 235 h 967"/>
                <a:gd name="T6" fmla="*/ 389 w 904"/>
                <a:gd name="T7" fmla="*/ 178 h 967"/>
                <a:gd name="T8" fmla="*/ 437 w 904"/>
                <a:gd name="T9" fmla="*/ 0 h 967"/>
                <a:gd name="T10" fmla="*/ 615 w 904"/>
                <a:gd name="T11" fmla="*/ 40 h 967"/>
                <a:gd name="T12" fmla="*/ 591 w 904"/>
                <a:gd name="T13" fmla="*/ 220 h 967"/>
                <a:gd name="T14" fmla="*/ 672 w 904"/>
                <a:gd name="T15" fmla="*/ 287 h 967"/>
                <a:gd name="T16" fmla="*/ 842 w 904"/>
                <a:gd name="T17" fmla="*/ 245 h 967"/>
                <a:gd name="T18" fmla="*/ 904 w 904"/>
                <a:gd name="T19" fmla="*/ 414 h 967"/>
                <a:gd name="T20" fmla="*/ 779 w 904"/>
                <a:gd name="T21" fmla="*/ 471 h 967"/>
                <a:gd name="T22" fmla="*/ 741 w 904"/>
                <a:gd name="T23" fmla="*/ 680 h 967"/>
                <a:gd name="T24" fmla="*/ 823 w 904"/>
                <a:gd name="T25" fmla="*/ 762 h 967"/>
                <a:gd name="T26" fmla="*/ 703 w 904"/>
                <a:gd name="T27" fmla="*/ 937 h 967"/>
                <a:gd name="T28" fmla="*/ 596 w 904"/>
                <a:gd name="T29" fmla="*/ 825 h 967"/>
                <a:gd name="T30" fmla="*/ 471 w 904"/>
                <a:gd name="T31" fmla="*/ 855 h 967"/>
                <a:gd name="T32" fmla="*/ 442 w 904"/>
                <a:gd name="T33" fmla="*/ 967 h 967"/>
                <a:gd name="T34" fmla="*/ 269 w 904"/>
                <a:gd name="T35" fmla="*/ 952 h 967"/>
                <a:gd name="T36" fmla="*/ 264 w 904"/>
                <a:gd name="T37" fmla="*/ 828 h 967"/>
                <a:gd name="T38" fmla="*/ 169 w 904"/>
                <a:gd name="T39" fmla="*/ 722 h 967"/>
                <a:gd name="T40" fmla="*/ 53 w 904"/>
                <a:gd name="T41" fmla="*/ 752 h 967"/>
                <a:gd name="T42" fmla="*/ 0 w 904"/>
                <a:gd name="T43" fmla="*/ 543 h 967"/>
                <a:gd name="T44" fmla="*/ 106 w 904"/>
                <a:gd name="T45" fmla="*/ 486 h 967"/>
                <a:gd name="T46" fmla="*/ 125 w 904"/>
                <a:gd name="T47" fmla="*/ 348 h 967"/>
                <a:gd name="T48" fmla="*/ 53 w 904"/>
                <a:gd name="T49" fmla="*/ 220 h 967"/>
                <a:gd name="T50" fmla="*/ 53 w 904"/>
                <a:gd name="T51" fmla="*/ 22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4" h="967">
                  <a:moveTo>
                    <a:pt x="53" y="220"/>
                  </a:moveTo>
                  <a:lnTo>
                    <a:pt x="207" y="102"/>
                  </a:lnTo>
                  <a:lnTo>
                    <a:pt x="298" y="235"/>
                  </a:lnTo>
                  <a:lnTo>
                    <a:pt x="389" y="178"/>
                  </a:lnTo>
                  <a:lnTo>
                    <a:pt x="437" y="0"/>
                  </a:lnTo>
                  <a:lnTo>
                    <a:pt x="615" y="40"/>
                  </a:lnTo>
                  <a:lnTo>
                    <a:pt x="591" y="220"/>
                  </a:lnTo>
                  <a:lnTo>
                    <a:pt x="672" y="287"/>
                  </a:lnTo>
                  <a:lnTo>
                    <a:pt x="842" y="245"/>
                  </a:lnTo>
                  <a:lnTo>
                    <a:pt x="904" y="414"/>
                  </a:lnTo>
                  <a:lnTo>
                    <a:pt x="779" y="471"/>
                  </a:lnTo>
                  <a:lnTo>
                    <a:pt x="741" y="680"/>
                  </a:lnTo>
                  <a:lnTo>
                    <a:pt x="823" y="762"/>
                  </a:lnTo>
                  <a:lnTo>
                    <a:pt x="703" y="937"/>
                  </a:lnTo>
                  <a:lnTo>
                    <a:pt x="596" y="825"/>
                  </a:lnTo>
                  <a:lnTo>
                    <a:pt x="471" y="855"/>
                  </a:lnTo>
                  <a:lnTo>
                    <a:pt x="442" y="967"/>
                  </a:lnTo>
                  <a:lnTo>
                    <a:pt x="269" y="952"/>
                  </a:lnTo>
                  <a:lnTo>
                    <a:pt x="264" y="828"/>
                  </a:lnTo>
                  <a:lnTo>
                    <a:pt x="169" y="722"/>
                  </a:lnTo>
                  <a:lnTo>
                    <a:pt x="53" y="752"/>
                  </a:lnTo>
                  <a:lnTo>
                    <a:pt x="0" y="543"/>
                  </a:lnTo>
                  <a:lnTo>
                    <a:pt x="106" y="486"/>
                  </a:lnTo>
                  <a:lnTo>
                    <a:pt x="125" y="348"/>
                  </a:lnTo>
                  <a:lnTo>
                    <a:pt x="53" y="220"/>
                  </a:lnTo>
                  <a:lnTo>
                    <a:pt x="53" y="22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8" name="Freeform 22"/>
            <p:cNvSpPr/>
            <p:nvPr/>
          </p:nvSpPr>
          <p:spPr bwMode="auto">
            <a:xfrm flipH="1">
              <a:off x="4349" y="3151"/>
              <a:ext cx="105" cy="140"/>
            </a:xfrm>
            <a:custGeom>
              <a:avLst/>
              <a:gdLst>
                <a:gd name="T0" fmla="*/ 189 w 398"/>
                <a:gd name="T1" fmla="*/ 0 h 464"/>
                <a:gd name="T2" fmla="*/ 147 w 398"/>
                <a:gd name="T3" fmla="*/ 133 h 464"/>
                <a:gd name="T4" fmla="*/ 191 w 398"/>
                <a:gd name="T5" fmla="*/ 241 h 464"/>
                <a:gd name="T6" fmla="*/ 299 w 398"/>
                <a:gd name="T7" fmla="*/ 241 h 464"/>
                <a:gd name="T8" fmla="*/ 398 w 398"/>
                <a:gd name="T9" fmla="*/ 173 h 464"/>
                <a:gd name="T10" fmla="*/ 373 w 398"/>
                <a:gd name="T11" fmla="*/ 388 h 464"/>
                <a:gd name="T12" fmla="*/ 242 w 398"/>
                <a:gd name="T13" fmla="*/ 464 h 464"/>
                <a:gd name="T14" fmla="*/ 54 w 398"/>
                <a:gd name="T15" fmla="*/ 384 h 464"/>
                <a:gd name="T16" fmla="*/ 0 w 398"/>
                <a:gd name="T17" fmla="*/ 255 h 464"/>
                <a:gd name="T18" fmla="*/ 94 w 398"/>
                <a:gd name="T19" fmla="*/ 84 h 464"/>
                <a:gd name="T20" fmla="*/ 189 w 398"/>
                <a:gd name="T21" fmla="*/ 0 h 464"/>
                <a:gd name="T22" fmla="*/ 189 w 398"/>
                <a:gd name="T23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8" h="464">
                  <a:moveTo>
                    <a:pt x="189" y="0"/>
                  </a:moveTo>
                  <a:lnTo>
                    <a:pt x="147" y="133"/>
                  </a:lnTo>
                  <a:lnTo>
                    <a:pt x="191" y="241"/>
                  </a:lnTo>
                  <a:lnTo>
                    <a:pt x="299" y="241"/>
                  </a:lnTo>
                  <a:lnTo>
                    <a:pt x="398" y="173"/>
                  </a:lnTo>
                  <a:lnTo>
                    <a:pt x="373" y="388"/>
                  </a:lnTo>
                  <a:lnTo>
                    <a:pt x="242" y="464"/>
                  </a:lnTo>
                  <a:lnTo>
                    <a:pt x="54" y="384"/>
                  </a:lnTo>
                  <a:lnTo>
                    <a:pt x="0" y="255"/>
                  </a:lnTo>
                  <a:lnTo>
                    <a:pt x="94" y="84"/>
                  </a:lnTo>
                  <a:lnTo>
                    <a:pt x="189" y="0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99" name="Freeform 23"/>
            <p:cNvSpPr/>
            <p:nvPr/>
          </p:nvSpPr>
          <p:spPr bwMode="auto">
            <a:xfrm flipH="1">
              <a:off x="4450" y="3107"/>
              <a:ext cx="44" cy="94"/>
            </a:xfrm>
            <a:custGeom>
              <a:avLst/>
              <a:gdLst>
                <a:gd name="T0" fmla="*/ 42 w 168"/>
                <a:gd name="T1" fmla="*/ 0 h 313"/>
                <a:gd name="T2" fmla="*/ 168 w 168"/>
                <a:gd name="T3" fmla="*/ 116 h 313"/>
                <a:gd name="T4" fmla="*/ 114 w 168"/>
                <a:gd name="T5" fmla="*/ 195 h 313"/>
                <a:gd name="T6" fmla="*/ 95 w 168"/>
                <a:gd name="T7" fmla="*/ 313 h 313"/>
                <a:gd name="T8" fmla="*/ 46 w 168"/>
                <a:gd name="T9" fmla="*/ 292 h 313"/>
                <a:gd name="T10" fmla="*/ 65 w 168"/>
                <a:gd name="T11" fmla="*/ 154 h 313"/>
                <a:gd name="T12" fmla="*/ 0 w 168"/>
                <a:gd name="T13" fmla="*/ 45 h 313"/>
                <a:gd name="T14" fmla="*/ 42 w 168"/>
                <a:gd name="T15" fmla="*/ 0 h 313"/>
                <a:gd name="T16" fmla="*/ 42 w 168"/>
                <a:gd name="T1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313">
                  <a:moveTo>
                    <a:pt x="42" y="0"/>
                  </a:moveTo>
                  <a:lnTo>
                    <a:pt x="168" y="116"/>
                  </a:lnTo>
                  <a:lnTo>
                    <a:pt x="114" y="195"/>
                  </a:lnTo>
                  <a:lnTo>
                    <a:pt x="95" y="313"/>
                  </a:lnTo>
                  <a:lnTo>
                    <a:pt x="46" y="292"/>
                  </a:lnTo>
                  <a:lnTo>
                    <a:pt x="65" y="154"/>
                  </a:lnTo>
                  <a:lnTo>
                    <a:pt x="0" y="45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0" name="Freeform 24"/>
            <p:cNvSpPr/>
            <p:nvPr/>
          </p:nvSpPr>
          <p:spPr bwMode="auto">
            <a:xfrm flipH="1">
              <a:off x="4293" y="3218"/>
              <a:ext cx="211" cy="129"/>
            </a:xfrm>
            <a:custGeom>
              <a:avLst/>
              <a:gdLst>
                <a:gd name="T0" fmla="*/ 0 w 799"/>
                <a:gd name="T1" fmla="*/ 27 h 428"/>
                <a:gd name="T2" fmla="*/ 46 w 799"/>
                <a:gd name="T3" fmla="*/ 118 h 428"/>
                <a:gd name="T4" fmla="*/ 152 w 799"/>
                <a:gd name="T5" fmla="*/ 77 h 428"/>
                <a:gd name="T6" fmla="*/ 219 w 799"/>
                <a:gd name="T7" fmla="*/ 0 h 428"/>
                <a:gd name="T8" fmla="*/ 392 w 799"/>
                <a:gd name="T9" fmla="*/ 208 h 428"/>
                <a:gd name="T10" fmla="*/ 561 w 799"/>
                <a:gd name="T11" fmla="*/ 168 h 428"/>
                <a:gd name="T12" fmla="*/ 622 w 799"/>
                <a:gd name="T13" fmla="*/ 145 h 428"/>
                <a:gd name="T14" fmla="*/ 603 w 799"/>
                <a:gd name="T15" fmla="*/ 225 h 428"/>
                <a:gd name="T16" fmla="*/ 667 w 799"/>
                <a:gd name="T17" fmla="*/ 287 h 428"/>
                <a:gd name="T18" fmla="*/ 799 w 799"/>
                <a:gd name="T19" fmla="*/ 202 h 428"/>
                <a:gd name="T20" fmla="*/ 679 w 799"/>
                <a:gd name="T21" fmla="*/ 377 h 428"/>
                <a:gd name="T22" fmla="*/ 567 w 799"/>
                <a:gd name="T23" fmla="*/ 284 h 428"/>
                <a:gd name="T24" fmla="*/ 468 w 799"/>
                <a:gd name="T25" fmla="*/ 287 h 428"/>
                <a:gd name="T26" fmla="*/ 417 w 799"/>
                <a:gd name="T27" fmla="*/ 428 h 428"/>
                <a:gd name="T28" fmla="*/ 232 w 799"/>
                <a:gd name="T29" fmla="*/ 419 h 428"/>
                <a:gd name="T30" fmla="*/ 240 w 799"/>
                <a:gd name="T31" fmla="*/ 268 h 428"/>
                <a:gd name="T32" fmla="*/ 145 w 799"/>
                <a:gd name="T33" fmla="*/ 162 h 428"/>
                <a:gd name="T34" fmla="*/ 29 w 799"/>
                <a:gd name="T35" fmla="*/ 213 h 428"/>
                <a:gd name="T36" fmla="*/ 0 w 799"/>
                <a:gd name="T37" fmla="*/ 27 h 428"/>
                <a:gd name="T38" fmla="*/ 0 w 799"/>
                <a:gd name="T39" fmla="*/ 2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9" h="428">
                  <a:moveTo>
                    <a:pt x="0" y="27"/>
                  </a:moveTo>
                  <a:lnTo>
                    <a:pt x="46" y="118"/>
                  </a:lnTo>
                  <a:lnTo>
                    <a:pt x="152" y="77"/>
                  </a:lnTo>
                  <a:lnTo>
                    <a:pt x="219" y="0"/>
                  </a:lnTo>
                  <a:lnTo>
                    <a:pt x="392" y="208"/>
                  </a:lnTo>
                  <a:lnTo>
                    <a:pt x="561" y="168"/>
                  </a:lnTo>
                  <a:lnTo>
                    <a:pt x="622" y="145"/>
                  </a:lnTo>
                  <a:lnTo>
                    <a:pt x="603" y="225"/>
                  </a:lnTo>
                  <a:lnTo>
                    <a:pt x="667" y="287"/>
                  </a:lnTo>
                  <a:lnTo>
                    <a:pt x="799" y="202"/>
                  </a:lnTo>
                  <a:lnTo>
                    <a:pt x="679" y="377"/>
                  </a:lnTo>
                  <a:lnTo>
                    <a:pt x="567" y="284"/>
                  </a:lnTo>
                  <a:lnTo>
                    <a:pt x="468" y="287"/>
                  </a:lnTo>
                  <a:lnTo>
                    <a:pt x="417" y="428"/>
                  </a:lnTo>
                  <a:lnTo>
                    <a:pt x="232" y="419"/>
                  </a:lnTo>
                  <a:lnTo>
                    <a:pt x="240" y="268"/>
                  </a:lnTo>
                  <a:lnTo>
                    <a:pt x="145" y="162"/>
                  </a:lnTo>
                  <a:lnTo>
                    <a:pt x="29" y="213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1" name="Freeform 25"/>
            <p:cNvSpPr/>
            <p:nvPr/>
          </p:nvSpPr>
          <p:spPr bwMode="auto">
            <a:xfrm flipH="1">
              <a:off x="4577" y="3213"/>
              <a:ext cx="141" cy="108"/>
            </a:xfrm>
            <a:custGeom>
              <a:avLst/>
              <a:gdLst>
                <a:gd name="T0" fmla="*/ 43 w 530"/>
                <a:gd name="T1" fmla="*/ 65 h 358"/>
                <a:gd name="T2" fmla="*/ 100 w 530"/>
                <a:gd name="T3" fmla="*/ 38 h 358"/>
                <a:gd name="T4" fmla="*/ 212 w 530"/>
                <a:gd name="T5" fmla="*/ 0 h 358"/>
                <a:gd name="T6" fmla="*/ 347 w 530"/>
                <a:gd name="T7" fmla="*/ 27 h 358"/>
                <a:gd name="T8" fmla="*/ 389 w 530"/>
                <a:gd name="T9" fmla="*/ 158 h 358"/>
                <a:gd name="T10" fmla="*/ 475 w 530"/>
                <a:gd name="T11" fmla="*/ 202 h 358"/>
                <a:gd name="T12" fmla="*/ 530 w 530"/>
                <a:gd name="T13" fmla="*/ 217 h 358"/>
                <a:gd name="T14" fmla="*/ 330 w 530"/>
                <a:gd name="T15" fmla="*/ 358 h 358"/>
                <a:gd name="T16" fmla="*/ 0 w 530"/>
                <a:gd name="T17" fmla="*/ 283 h 358"/>
                <a:gd name="T18" fmla="*/ 43 w 530"/>
                <a:gd name="T19" fmla="*/ 65 h 358"/>
                <a:gd name="T20" fmla="*/ 43 w 530"/>
                <a:gd name="T21" fmla="*/ 6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0" h="358">
                  <a:moveTo>
                    <a:pt x="43" y="65"/>
                  </a:moveTo>
                  <a:lnTo>
                    <a:pt x="100" y="38"/>
                  </a:lnTo>
                  <a:lnTo>
                    <a:pt x="212" y="0"/>
                  </a:lnTo>
                  <a:lnTo>
                    <a:pt x="347" y="27"/>
                  </a:lnTo>
                  <a:lnTo>
                    <a:pt x="389" y="158"/>
                  </a:lnTo>
                  <a:lnTo>
                    <a:pt x="475" y="202"/>
                  </a:lnTo>
                  <a:lnTo>
                    <a:pt x="530" y="217"/>
                  </a:lnTo>
                  <a:lnTo>
                    <a:pt x="330" y="358"/>
                  </a:lnTo>
                  <a:lnTo>
                    <a:pt x="0" y="283"/>
                  </a:lnTo>
                  <a:lnTo>
                    <a:pt x="43" y="65"/>
                  </a:lnTo>
                  <a:lnTo>
                    <a:pt x="43" y="65"/>
                  </a:lnTo>
                  <a:close/>
                </a:path>
              </a:pathLst>
            </a:custGeom>
            <a:solidFill>
              <a:srgbClr val="CCC48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2" name="Freeform 26"/>
            <p:cNvSpPr/>
            <p:nvPr/>
          </p:nvSpPr>
          <p:spPr bwMode="auto">
            <a:xfrm flipH="1">
              <a:off x="4715" y="2693"/>
              <a:ext cx="176" cy="118"/>
            </a:xfrm>
            <a:custGeom>
              <a:avLst/>
              <a:gdLst>
                <a:gd name="T0" fmla="*/ 0 w 665"/>
                <a:gd name="T1" fmla="*/ 188 h 390"/>
                <a:gd name="T2" fmla="*/ 154 w 665"/>
                <a:gd name="T3" fmla="*/ 65 h 390"/>
                <a:gd name="T4" fmla="*/ 329 w 665"/>
                <a:gd name="T5" fmla="*/ 0 h 390"/>
                <a:gd name="T6" fmla="*/ 481 w 665"/>
                <a:gd name="T7" fmla="*/ 17 h 390"/>
                <a:gd name="T8" fmla="*/ 498 w 665"/>
                <a:gd name="T9" fmla="*/ 118 h 390"/>
                <a:gd name="T10" fmla="*/ 665 w 665"/>
                <a:gd name="T11" fmla="*/ 78 h 390"/>
                <a:gd name="T12" fmla="*/ 545 w 665"/>
                <a:gd name="T13" fmla="*/ 264 h 390"/>
                <a:gd name="T14" fmla="*/ 178 w 665"/>
                <a:gd name="T15" fmla="*/ 390 h 390"/>
                <a:gd name="T16" fmla="*/ 0 w 665"/>
                <a:gd name="T17" fmla="*/ 188 h 390"/>
                <a:gd name="T18" fmla="*/ 0 w 665"/>
                <a:gd name="T19" fmla="*/ 188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5" h="390">
                  <a:moveTo>
                    <a:pt x="0" y="188"/>
                  </a:moveTo>
                  <a:lnTo>
                    <a:pt x="154" y="65"/>
                  </a:lnTo>
                  <a:lnTo>
                    <a:pt x="329" y="0"/>
                  </a:lnTo>
                  <a:lnTo>
                    <a:pt x="481" y="17"/>
                  </a:lnTo>
                  <a:lnTo>
                    <a:pt x="498" y="118"/>
                  </a:lnTo>
                  <a:lnTo>
                    <a:pt x="665" y="78"/>
                  </a:lnTo>
                  <a:lnTo>
                    <a:pt x="545" y="264"/>
                  </a:lnTo>
                  <a:lnTo>
                    <a:pt x="178" y="39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665C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3" name="Freeform 27"/>
            <p:cNvSpPr/>
            <p:nvPr/>
          </p:nvSpPr>
          <p:spPr bwMode="auto">
            <a:xfrm flipH="1">
              <a:off x="4958" y="3794"/>
              <a:ext cx="208" cy="212"/>
            </a:xfrm>
            <a:custGeom>
              <a:avLst/>
              <a:gdLst>
                <a:gd name="T0" fmla="*/ 0 w 783"/>
                <a:gd name="T1" fmla="*/ 7 h 701"/>
                <a:gd name="T2" fmla="*/ 277 w 783"/>
                <a:gd name="T3" fmla="*/ 0 h 701"/>
                <a:gd name="T4" fmla="*/ 441 w 783"/>
                <a:gd name="T5" fmla="*/ 45 h 701"/>
                <a:gd name="T6" fmla="*/ 388 w 783"/>
                <a:gd name="T7" fmla="*/ 235 h 701"/>
                <a:gd name="T8" fmla="*/ 409 w 783"/>
                <a:gd name="T9" fmla="*/ 408 h 701"/>
                <a:gd name="T10" fmla="*/ 566 w 783"/>
                <a:gd name="T11" fmla="*/ 404 h 701"/>
                <a:gd name="T12" fmla="*/ 716 w 783"/>
                <a:gd name="T13" fmla="*/ 465 h 701"/>
                <a:gd name="T14" fmla="*/ 783 w 783"/>
                <a:gd name="T15" fmla="*/ 650 h 701"/>
                <a:gd name="T16" fmla="*/ 591 w 783"/>
                <a:gd name="T17" fmla="*/ 661 h 701"/>
                <a:gd name="T18" fmla="*/ 44 w 783"/>
                <a:gd name="T19" fmla="*/ 701 h 701"/>
                <a:gd name="T20" fmla="*/ 49 w 783"/>
                <a:gd name="T21" fmla="*/ 545 h 701"/>
                <a:gd name="T22" fmla="*/ 186 w 783"/>
                <a:gd name="T23" fmla="*/ 347 h 701"/>
                <a:gd name="T24" fmla="*/ 0 w 783"/>
                <a:gd name="T25" fmla="*/ 7 h 701"/>
                <a:gd name="T26" fmla="*/ 0 w 783"/>
                <a:gd name="T27" fmla="*/ 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3" h="701">
                  <a:moveTo>
                    <a:pt x="0" y="7"/>
                  </a:moveTo>
                  <a:lnTo>
                    <a:pt x="277" y="0"/>
                  </a:lnTo>
                  <a:lnTo>
                    <a:pt x="441" y="45"/>
                  </a:lnTo>
                  <a:lnTo>
                    <a:pt x="388" y="235"/>
                  </a:lnTo>
                  <a:lnTo>
                    <a:pt x="409" y="408"/>
                  </a:lnTo>
                  <a:lnTo>
                    <a:pt x="566" y="404"/>
                  </a:lnTo>
                  <a:lnTo>
                    <a:pt x="716" y="465"/>
                  </a:lnTo>
                  <a:lnTo>
                    <a:pt x="783" y="650"/>
                  </a:lnTo>
                  <a:lnTo>
                    <a:pt x="591" y="661"/>
                  </a:lnTo>
                  <a:lnTo>
                    <a:pt x="44" y="701"/>
                  </a:lnTo>
                  <a:lnTo>
                    <a:pt x="49" y="545"/>
                  </a:lnTo>
                  <a:lnTo>
                    <a:pt x="186" y="34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08238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4" name="Freeform 28"/>
            <p:cNvSpPr/>
            <p:nvPr/>
          </p:nvSpPr>
          <p:spPr bwMode="auto">
            <a:xfrm flipH="1">
              <a:off x="4425" y="3791"/>
              <a:ext cx="214" cy="184"/>
            </a:xfrm>
            <a:custGeom>
              <a:avLst/>
              <a:gdLst>
                <a:gd name="T0" fmla="*/ 0 w 808"/>
                <a:gd name="T1" fmla="*/ 0 h 611"/>
                <a:gd name="T2" fmla="*/ 472 w 808"/>
                <a:gd name="T3" fmla="*/ 21 h 611"/>
                <a:gd name="T4" fmla="*/ 399 w 808"/>
                <a:gd name="T5" fmla="*/ 318 h 611"/>
                <a:gd name="T6" fmla="*/ 601 w 808"/>
                <a:gd name="T7" fmla="*/ 360 h 611"/>
                <a:gd name="T8" fmla="*/ 764 w 808"/>
                <a:gd name="T9" fmla="*/ 417 h 611"/>
                <a:gd name="T10" fmla="*/ 808 w 808"/>
                <a:gd name="T11" fmla="*/ 554 h 611"/>
                <a:gd name="T12" fmla="*/ 597 w 808"/>
                <a:gd name="T13" fmla="*/ 584 h 611"/>
                <a:gd name="T14" fmla="*/ 221 w 808"/>
                <a:gd name="T15" fmla="*/ 611 h 611"/>
                <a:gd name="T16" fmla="*/ 67 w 808"/>
                <a:gd name="T17" fmla="*/ 601 h 611"/>
                <a:gd name="T18" fmla="*/ 61 w 808"/>
                <a:gd name="T19" fmla="*/ 521 h 611"/>
                <a:gd name="T20" fmla="*/ 173 w 808"/>
                <a:gd name="T21" fmla="*/ 360 h 611"/>
                <a:gd name="T22" fmla="*/ 0 w 808"/>
                <a:gd name="T23" fmla="*/ 0 h 611"/>
                <a:gd name="T24" fmla="*/ 0 w 808"/>
                <a:gd name="T25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8" h="611">
                  <a:moveTo>
                    <a:pt x="0" y="0"/>
                  </a:moveTo>
                  <a:lnTo>
                    <a:pt x="472" y="21"/>
                  </a:lnTo>
                  <a:lnTo>
                    <a:pt x="399" y="318"/>
                  </a:lnTo>
                  <a:lnTo>
                    <a:pt x="601" y="360"/>
                  </a:lnTo>
                  <a:lnTo>
                    <a:pt x="764" y="417"/>
                  </a:lnTo>
                  <a:lnTo>
                    <a:pt x="808" y="554"/>
                  </a:lnTo>
                  <a:lnTo>
                    <a:pt x="597" y="584"/>
                  </a:lnTo>
                  <a:lnTo>
                    <a:pt x="221" y="611"/>
                  </a:lnTo>
                  <a:lnTo>
                    <a:pt x="67" y="601"/>
                  </a:lnTo>
                  <a:lnTo>
                    <a:pt x="61" y="521"/>
                  </a:lnTo>
                  <a:lnTo>
                    <a:pt x="173" y="3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8238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5" name="Freeform 29"/>
            <p:cNvSpPr/>
            <p:nvPr/>
          </p:nvSpPr>
          <p:spPr bwMode="auto">
            <a:xfrm flipH="1">
              <a:off x="5183" y="3366"/>
              <a:ext cx="148" cy="98"/>
            </a:xfrm>
            <a:custGeom>
              <a:avLst/>
              <a:gdLst>
                <a:gd name="T0" fmla="*/ 115 w 558"/>
                <a:gd name="T1" fmla="*/ 0 h 327"/>
                <a:gd name="T2" fmla="*/ 363 w 558"/>
                <a:gd name="T3" fmla="*/ 7 h 327"/>
                <a:gd name="T4" fmla="*/ 458 w 558"/>
                <a:gd name="T5" fmla="*/ 148 h 327"/>
                <a:gd name="T6" fmla="*/ 558 w 558"/>
                <a:gd name="T7" fmla="*/ 163 h 327"/>
                <a:gd name="T8" fmla="*/ 555 w 558"/>
                <a:gd name="T9" fmla="*/ 209 h 327"/>
                <a:gd name="T10" fmla="*/ 393 w 558"/>
                <a:gd name="T11" fmla="*/ 188 h 327"/>
                <a:gd name="T12" fmla="*/ 328 w 558"/>
                <a:gd name="T13" fmla="*/ 46 h 327"/>
                <a:gd name="T14" fmla="*/ 96 w 558"/>
                <a:gd name="T15" fmla="*/ 46 h 327"/>
                <a:gd name="T16" fmla="*/ 51 w 558"/>
                <a:gd name="T17" fmla="*/ 123 h 327"/>
                <a:gd name="T18" fmla="*/ 264 w 558"/>
                <a:gd name="T19" fmla="*/ 156 h 327"/>
                <a:gd name="T20" fmla="*/ 271 w 558"/>
                <a:gd name="T21" fmla="*/ 319 h 327"/>
                <a:gd name="T22" fmla="*/ 222 w 558"/>
                <a:gd name="T23" fmla="*/ 327 h 327"/>
                <a:gd name="T24" fmla="*/ 228 w 558"/>
                <a:gd name="T25" fmla="*/ 192 h 327"/>
                <a:gd name="T26" fmla="*/ 0 w 558"/>
                <a:gd name="T27" fmla="*/ 156 h 327"/>
                <a:gd name="T28" fmla="*/ 72 w 558"/>
                <a:gd name="T29" fmla="*/ 25 h 327"/>
                <a:gd name="T30" fmla="*/ 115 w 558"/>
                <a:gd name="T31" fmla="*/ 0 h 327"/>
                <a:gd name="T32" fmla="*/ 115 w 558"/>
                <a:gd name="T33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8" h="327">
                  <a:moveTo>
                    <a:pt x="115" y="0"/>
                  </a:moveTo>
                  <a:lnTo>
                    <a:pt x="363" y="7"/>
                  </a:lnTo>
                  <a:lnTo>
                    <a:pt x="458" y="148"/>
                  </a:lnTo>
                  <a:lnTo>
                    <a:pt x="558" y="163"/>
                  </a:lnTo>
                  <a:lnTo>
                    <a:pt x="555" y="209"/>
                  </a:lnTo>
                  <a:lnTo>
                    <a:pt x="393" y="188"/>
                  </a:lnTo>
                  <a:lnTo>
                    <a:pt x="328" y="46"/>
                  </a:lnTo>
                  <a:lnTo>
                    <a:pt x="96" y="46"/>
                  </a:lnTo>
                  <a:lnTo>
                    <a:pt x="51" y="123"/>
                  </a:lnTo>
                  <a:lnTo>
                    <a:pt x="264" y="156"/>
                  </a:lnTo>
                  <a:lnTo>
                    <a:pt x="271" y="319"/>
                  </a:lnTo>
                  <a:lnTo>
                    <a:pt x="222" y="327"/>
                  </a:lnTo>
                  <a:lnTo>
                    <a:pt x="228" y="192"/>
                  </a:lnTo>
                  <a:lnTo>
                    <a:pt x="0" y="156"/>
                  </a:lnTo>
                  <a:lnTo>
                    <a:pt x="72" y="25"/>
                  </a:lnTo>
                  <a:lnTo>
                    <a:pt x="11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6" name="Freeform 30"/>
            <p:cNvSpPr/>
            <p:nvPr/>
          </p:nvSpPr>
          <p:spPr bwMode="auto">
            <a:xfrm flipH="1">
              <a:off x="5179" y="3448"/>
              <a:ext cx="152" cy="73"/>
            </a:xfrm>
            <a:custGeom>
              <a:avLst/>
              <a:gdLst>
                <a:gd name="T0" fmla="*/ 0 w 575"/>
                <a:gd name="T1" fmla="*/ 34 h 239"/>
                <a:gd name="T2" fmla="*/ 66 w 575"/>
                <a:gd name="T3" fmla="*/ 0 h 239"/>
                <a:gd name="T4" fmla="*/ 264 w 575"/>
                <a:gd name="T5" fmla="*/ 5 h 239"/>
                <a:gd name="T6" fmla="*/ 271 w 575"/>
                <a:gd name="T7" fmla="*/ 45 h 239"/>
                <a:gd name="T8" fmla="*/ 51 w 575"/>
                <a:gd name="T9" fmla="*/ 66 h 239"/>
                <a:gd name="T10" fmla="*/ 131 w 575"/>
                <a:gd name="T11" fmla="*/ 193 h 239"/>
                <a:gd name="T12" fmla="*/ 319 w 575"/>
                <a:gd name="T13" fmla="*/ 201 h 239"/>
                <a:gd name="T14" fmla="*/ 420 w 575"/>
                <a:gd name="T15" fmla="*/ 70 h 239"/>
                <a:gd name="T16" fmla="*/ 536 w 575"/>
                <a:gd name="T17" fmla="*/ 81 h 239"/>
                <a:gd name="T18" fmla="*/ 575 w 575"/>
                <a:gd name="T19" fmla="*/ 123 h 239"/>
                <a:gd name="T20" fmla="*/ 435 w 575"/>
                <a:gd name="T21" fmla="*/ 119 h 239"/>
                <a:gd name="T22" fmla="*/ 342 w 575"/>
                <a:gd name="T23" fmla="*/ 239 h 239"/>
                <a:gd name="T24" fmla="*/ 127 w 575"/>
                <a:gd name="T25" fmla="*/ 235 h 239"/>
                <a:gd name="T26" fmla="*/ 0 w 575"/>
                <a:gd name="T27" fmla="*/ 34 h 239"/>
                <a:gd name="T28" fmla="*/ 0 w 575"/>
                <a:gd name="T29" fmla="*/ 3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5" h="239">
                  <a:moveTo>
                    <a:pt x="0" y="34"/>
                  </a:moveTo>
                  <a:lnTo>
                    <a:pt x="66" y="0"/>
                  </a:lnTo>
                  <a:lnTo>
                    <a:pt x="264" y="5"/>
                  </a:lnTo>
                  <a:lnTo>
                    <a:pt x="271" y="45"/>
                  </a:lnTo>
                  <a:lnTo>
                    <a:pt x="51" y="66"/>
                  </a:lnTo>
                  <a:lnTo>
                    <a:pt x="131" y="193"/>
                  </a:lnTo>
                  <a:lnTo>
                    <a:pt x="319" y="201"/>
                  </a:lnTo>
                  <a:lnTo>
                    <a:pt x="420" y="70"/>
                  </a:lnTo>
                  <a:lnTo>
                    <a:pt x="536" y="81"/>
                  </a:lnTo>
                  <a:lnTo>
                    <a:pt x="575" y="123"/>
                  </a:lnTo>
                  <a:lnTo>
                    <a:pt x="435" y="119"/>
                  </a:lnTo>
                  <a:lnTo>
                    <a:pt x="342" y="239"/>
                  </a:lnTo>
                  <a:lnTo>
                    <a:pt x="127" y="235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7" name="Freeform 31"/>
            <p:cNvSpPr/>
            <p:nvPr/>
          </p:nvSpPr>
          <p:spPr bwMode="auto">
            <a:xfrm flipH="1">
              <a:off x="4912" y="3398"/>
              <a:ext cx="182" cy="127"/>
            </a:xfrm>
            <a:custGeom>
              <a:avLst/>
              <a:gdLst>
                <a:gd name="T0" fmla="*/ 25 w 690"/>
                <a:gd name="T1" fmla="*/ 65 h 422"/>
                <a:gd name="T2" fmla="*/ 251 w 690"/>
                <a:gd name="T3" fmla="*/ 74 h 422"/>
                <a:gd name="T4" fmla="*/ 365 w 690"/>
                <a:gd name="T5" fmla="*/ 0 h 422"/>
                <a:gd name="T6" fmla="*/ 583 w 690"/>
                <a:gd name="T7" fmla="*/ 36 h 422"/>
                <a:gd name="T8" fmla="*/ 637 w 690"/>
                <a:gd name="T9" fmla="*/ 86 h 422"/>
                <a:gd name="T10" fmla="*/ 690 w 690"/>
                <a:gd name="T11" fmla="*/ 246 h 422"/>
                <a:gd name="T12" fmla="*/ 610 w 690"/>
                <a:gd name="T13" fmla="*/ 266 h 422"/>
                <a:gd name="T14" fmla="*/ 433 w 690"/>
                <a:gd name="T15" fmla="*/ 238 h 422"/>
                <a:gd name="T16" fmla="*/ 439 w 690"/>
                <a:gd name="T17" fmla="*/ 333 h 422"/>
                <a:gd name="T18" fmla="*/ 669 w 690"/>
                <a:gd name="T19" fmla="*/ 386 h 422"/>
                <a:gd name="T20" fmla="*/ 536 w 690"/>
                <a:gd name="T21" fmla="*/ 422 h 422"/>
                <a:gd name="T22" fmla="*/ 365 w 690"/>
                <a:gd name="T23" fmla="*/ 369 h 422"/>
                <a:gd name="T24" fmla="*/ 361 w 690"/>
                <a:gd name="T25" fmla="*/ 209 h 422"/>
                <a:gd name="T26" fmla="*/ 585 w 690"/>
                <a:gd name="T27" fmla="*/ 213 h 422"/>
                <a:gd name="T28" fmla="*/ 572 w 690"/>
                <a:gd name="T29" fmla="*/ 103 h 422"/>
                <a:gd name="T30" fmla="*/ 365 w 690"/>
                <a:gd name="T31" fmla="*/ 46 h 422"/>
                <a:gd name="T32" fmla="*/ 243 w 690"/>
                <a:gd name="T33" fmla="*/ 128 h 422"/>
                <a:gd name="T34" fmla="*/ 0 w 690"/>
                <a:gd name="T35" fmla="*/ 99 h 422"/>
                <a:gd name="T36" fmla="*/ 25 w 690"/>
                <a:gd name="T37" fmla="*/ 65 h 422"/>
                <a:gd name="T38" fmla="*/ 25 w 690"/>
                <a:gd name="T39" fmla="*/ 6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0" h="422">
                  <a:moveTo>
                    <a:pt x="25" y="65"/>
                  </a:moveTo>
                  <a:lnTo>
                    <a:pt x="251" y="74"/>
                  </a:lnTo>
                  <a:lnTo>
                    <a:pt x="365" y="0"/>
                  </a:lnTo>
                  <a:lnTo>
                    <a:pt x="583" y="36"/>
                  </a:lnTo>
                  <a:lnTo>
                    <a:pt x="637" y="86"/>
                  </a:lnTo>
                  <a:lnTo>
                    <a:pt x="690" y="246"/>
                  </a:lnTo>
                  <a:lnTo>
                    <a:pt x="610" y="266"/>
                  </a:lnTo>
                  <a:lnTo>
                    <a:pt x="433" y="238"/>
                  </a:lnTo>
                  <a:lnTo>
                    <a:pt x="439" y="333"/>
                  </a:lnTo>
                  <a:lnTo>
                    <a:pt x="669" y="386"/>
                  </a:lnTo>
                  <a:lnTo>
                    <a:pt x="536" y="422"/>
                  </a:lnTo>
                  <a:lnTo>
                    <a:pt x="365" y="369"/>
                  </a:lnTo>
                  <a:lnTo>
                    <a:pt x="361" y="209"/>
                  </a:lnTo>
                  <a:lnTo>
                    <a:pt x="585" y="213"/>
                  </a:lnTo>
                  <a:lnTo>
                    <a:pt x="572" y="103"/>
                  </a:lnTo>
                  <a:lnTo>
                    <a:pt x="365" y="46"/>
                  </a:lnTo>
                  <a:lnTo>
                    <a:pt x="243" y="128"/>
                  </a:lnTo>
                  <a:lnTo>
                    <a:pt x="0" y="99"/>
                  </a:lnTo>
                  <a:lnTo>
                    <a:pt x="25" y="65"/>
                  </a:lnTo>
                  <a:lnTo>
                    <a:pt x="25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8" name="Freeform 32"/>
            <p:cNvSpPr/>
            <p:nvPr/>
          </p:nvSpPr>
          <p:spPr bwMode="auto">
            <a:xfrm flipH="1">
              <a:off x="4918" y="3472"/>
              <a:ext cx="169" cy="86"/>
            </a:xfrm>
            <a:custGeom>
              <a:avLst/>
              <a:gdLst>
                <a:gd name="T0" fmla="*/ 0 w 641"/>
                <a:gd name="T1" fmla="*/ 37 h 286"/>
                <a:gd name="T2" fmla="*/ 171 w 641"/>
                <a:gd name="T3" fmla="*/ 54 h 286"/>
                <a:gd name="T4" fmla="*/ 200 w 641"/>
                <a:gd name="T5" fmla="*/ 0 h 286"/>
                <a:gd name="T6" fmla="*/ 278 w 641"/>
                <a:gd name="T7" fmla="*/ 232 h 286"/>
                <a:gd name="T8" fmla="*/ 477 w 641"/>
                <a:gd name="T9" fmla="*/ 259 h 286"/>
                <a:gd name="T10" fmla="*/ 552 w 641"/>
                <a:gd name="T11" fmla="*/ 210 h 286"/>
                <a:gd name="T12" fmla="*/ 593 w 641"/>
                <a:gd name="T13" fmla="*/ 133 h 286"/>
                <a:gd name="T14" fmla="*/ 641 w 641"/>
                <a:gd name="T15" fmla="*/ 139 h 286"/>
                <a:gd name="T16" fmla="*/ 612 w 641"/>
                <a:gd name="T17" fmla="*/ 225 h 286"/>
                <a:gd name="T18" fmla="*/ 512 w 641"/>
                <a:gd name="T19" fmla="*/ 286 h 286"/>
                <a:gd name="T20" fmla="*/ 261 w 641"/>
                <a:gd name="T21" fmla="*/ 268 h 286"/>
                <a:gd name="T22" fmla="*/ 173 w 641"/>
                <a:gd name="T23" fmla="*/ 107 h 286"/>
                <a:gd name="T24" fmla="*/ 12 w 641"/>
                <a:gd name="T25" fmla="*/ 90 h 286"/>
                <a:gd name="T26" fmla="*/ 0 w 641"/>
                <a:gd name="T27" fmla="*/ 37 h 286"/>
                <a:gd name="T28" fmla="*/ 0 w 641"/>
                <a:gd name="T29" fmla="*/ 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1" h="286">
                  <a:moveTo>
                    <a:pt x="0" y="37"/>
                  </a:moveTo>
                  <a:lnTo>
                    <a:pt x="171" y="54"/>
                  </a:lnTo>
                  <a:lnTo>
                    <a:pt x="200" y="0"/>
                  </a:lnTo>
                  <a:lnTo>
                    <a:pt x="278" y="232"/>
                  </a:lnTo>
                  <a:lnTo>
                    <a:pt x="477" y="259"/>
                  </a:lnTo>
                  <a:lnTo>
                    <a:pt x="552" y="210"/>
                  </a:lnTo>
                  <a:lnTo>
                    <a:pt x="593" y="133"/>
                  </a:lnTo>
                  <a:lnTo>
                    <a:pt x="641" y="139"/>
                  </a:lnTo>
                  <a:lnTo>
                    <a:pt x="612" y="225"/>
                  </a:lnTo>
                  <a:lnTo>
                    <a:pt x="512" y="286"/>
                  </a:lnTo>
                  <a:lnTo>
                    <a:pt x="261" y="268"/>
                  </a:lnTo>
                  <a:lnTo>
                    <a:pt x="173" y="107"/>
                  </a:lnTo>
                  <a:lnTo>
                    <a:pt x="12" y="90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09" name="Freeform 33"/>
            <p:cNvSpPr/>
            <p:nvPr/>
          </p:nvSpPr>
          <p:spPr bwMode="auto">
            <a:xfrm flipH="1">
              <a:off x="4303" y="3282"/>
              <a:ext cx="365" cy="133"/>
            </a:xfrm>
            <a:custGeom>
              <a:avLst/>
              <a:gdLst>
                <a:gd name="T0" fmla="*/ 353 w 1378"/>
                <a:gd name="T1" fmla="*/ 0 h 441"/>
                <a:gd name="T2" fmla="*/ 311 w 1378"/>
                <a:gd name="T3" fmla="*/ 35 h 441"/>
                <a:gd name="T4" fmla="*/ 249 w 1378"/>
                <a:gd name="T5" fmla="*/ 101 h 441"/>
                <a:gd name="T6" fmla="*/ 233 w 1378"/>
                <a:gd name="T7" fmla="*/ 156 h 441"/>
                <a:gd name="T8" fmla="*/ 260 w 1378"/>
                <a:gd name="T9" fmla="*/ 196 h 441"/>
                <a:gd name="T10" fmla="*/ 393 w 1378"/>
                <a:gd name="T11" fmla="*/ 242 h 441"/>
                <a:gd name="T12" fmla="*/ 536 w 1378"/>
                <a:gd name="T13" fmla="*/ 259 h 441"/>
                <a:gd name="T14" fmla="*/ 604 w 1378"/>
                <a:gd name="T15" fmla="*/ 255 h 441"/>
                <a:gd name="T16" fmla="*/ 600 w 1378"/>
                <a:gd name="T17" fmla="*/ 213 h 441"/>
                <a:gd name="T18" fmla="*/ 654 w 1378"/>
                <a:gd name="T19" fmla="*/ 177 h 441"/>
                <a:gd name="T20" fmla="*/ 749 w 1378"/>
                <a:gd name="T21" fmla="*/ 166 h 441"/>
                <a:gd name="T22" fmla="*/ 697 w 1378"/>
                <a:gd name="T23" fmla="*/ 200 h 441"/>
                <a:gd name="T24" fmla="*/ 693 w 1378"/>
                <a:gd name="T25" fmla="*/ 268 h 441"/>
                <a:gd name="T26" fmla="*/ 749 w 1378"/>
                <a:gd name="T27" fmla="*/ 308 h 441"/>
                <a:gd name="T28" fmla="*/ 813 w 1378"/>
                <a:gd name="T29" fmla="*/ 327 h 441"/>
                <a:gd name="T30" fmla="*/ 878 w 1378"/>
                <a:gd name="T31" fmla="*/ 297 h 441"/>
                <a:gd name="T32" fmla="*/ 954 w 1378"/>
                <a:gd name="T33" fmla="*/ 261 h 441"/>
                <a:gd name="T34" fmla="*/ 1039 w 1378"/>
                <a:gd name="T35" fmla="*/ 270 h 441"/>
                <a:gd name="T36" fmla="*/ 961 w 1378"/>
                <a:gd name="T37" fmla="*/ 339 h 441"/>
                <a:gd name="T38" fmla="*/ 1051 w 1378"/>
                <a:gd name="T39" fmla="*/ 348 h 441"/>
                <a:gd name="T40" fmla="*/ 1201 w 1378"/>
                <a:gd name="T41" fmla="*/ 386 h 441"/>
                <a:gd name="T42" fmla="*/ 1266 w 1378"/>
                <a:gd name="T43" fmla="*/ 379 h 441"/>
                <a:gd name="T44" fmla="*/ 1290 w 1378"/>
                <a:gd name="T45" fmla="*/ 343 h 441"/>
                <a:gd name="T46" fmla="*/ 1106 w 1378"/>
                <a:gd name="T47" fmla="*/ 287 h 441"/>
                <a:gd name="T48" fmla="*/ 1174 w 1378"/>
                <a:gd name="T49" fmla="*/ 278 h 441"/>
                <a:gd name="T50" fmla="*/ 1334 w 1378"/>
                <a:gd name="T51" fmla="*/ 314 h 441"/>
                <a:gd name="T52" fmla="*/ 1305 w 1378"/>
                <a:gd name="T53" fmla="*/ 268 h 441"/>
                <a:gd name="T54" fmla="*/ 1049 w 1378"/>
                <a:gd name="T55" fmla="*/ 196 h 441"/>
                <a:gd name="T56" fmla="*/ 1138 w 1378"/>
                <a:gd name="T57" fmla="*/ 192 h 441"/>
                <a:gd name="T58" fmla="*/ 1340 w 1378"/>
                <a:gd name="T59" fmla="*/ 251 h 441"/>
                <a:gd name="T60" fmla="*/ 1355 w 1378"/>
                <a:gd name="T61" fmla="*/ 297 h 441"/>
                <a:gd name="T62" fmla="*/ 1378 w 1378"/>
                <a:gd name="T63" fmla="*/ 327 h 441"/>
                <a:gd name="T64" fmla="*/ 1359 w 1378"/>
                <a:gd name="T65" fmla="*/ 382 h 441"/>
                <a:gd name="T66" fmla="*/ 1313 w 1378"/>
                <a:gd name="T67" fmla="*/ 379 h 441"/>
                <a:gd name="T68" fmla="*/ 1290 w 1378"/>
                <a:gd name="T69" fmla="*/ 419 h 441"/>
                <a:gd name="T70" fmla="*/ 1186 w 1378"/>
                <a:gd name="T71" fmla="*/ 419 h 441"/>
                <a:gd name="T72" fmla="*/ 1117 w 1378"/>
                <a:gd name="T73" fmla="*/ 441 h 441"/>
                <a:gd name="T74" fmla="*/ 990 w 1378"/>
                <a:gd name="T75" fmla="*/ 432 h 441"/>
                <a:gd name="T76" fmla="*/ 785 w 1378"/>
                <a:gd name="T77" fmla="*/ 405 h 441"/>
                <a:gd name="T78" fmla="*/ 712 w 1378"/>
                <a:gd name="T79" fmla="*/ 348 h 441"/>
                <a:gd name="T80" fmla="*/ 650 w 1378"/>
                <a:gd name="T81" fmla="*/ 304 h 441"/>
                <a:gd name="T82" fmla="*/ 545 w 1378"/>
                <a:gd name="T83" fmla="*/ 333 h 441"/>
                <a:gd name="T84" fmla="*/ 405 w 1378"/>
                <a:gd name="T85" fmla="*/ 350 h 441"/>
                <a:gd name="T86" fmla="*/ 180 w 1378"/>
                <a:gd name="T87" fmla="*/ 333 h 441"/>
                <a:gd name="T88" fmla="*/ 53 w 1378"/>
                <a:gd name="T89" fmla="*/ 297 h 441"/>
                <a:gd name="T90" fmla="*/ 0 w 1378"/>
                <a:gd name="T91" fmla="*/ 187 h 441"/>
                <a:gd name="T92" fmla="*/ 152 w 1378"/>
                <a:gd name="T93" fmla="*/ 46 h 441"/>
                <a:gd name="T94" fmla="*/ 353 w 1378"/>
                <a:gd name="T95" fmla="*/ 0 h 441"/>
                <a:gd name="T96" fmla="*/ 353 w 1378"/>
                <a:gd name="T9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78" h="441">
                  <a:moveTo>
                    <a:pt x="353" y="0"/>
                  </a:moveTo>
                  <a:lnTo>
                    <a:pt x="311" y="35"/>
                  </a:lnTo>
                  <a:lnTo>
                    <a:pt x="249" y="101"/>
                  </a:lnTo>
                  <a:lnTo>
                    <a:pt x="233" y="156"/>
                  </a:lnTo>
                  <a:lnTo>
                    <a:pt x="260" y="196"/>
                  </a:lnTo>
                  <a:lnTo>
                    <a:pt x="393" y="242"/>
                  </a:lnTo>
                  <a:lnTo>
                    <a:pt x="536" y="259"/>
                  </a:lnTo>
                  <a:lnTo>
                    <a:pt x="604" y="255"/>
                  </a:lnTo>
                  <a:lnTo>
                    <a:pt x="600" y="213"/>
                  </a:lnTo>
                  <a:lnTo>
                    <a:pt x="654" y="177"/>
                  </a:lnTo>
                  <a:lnTo>
                    <a:pt x="749" y="166"/>
                  </a:lnTo>
                  <a:lnTo>
                    <a:pt x="697" y="200"/>
                  </a:lnTo>
                  <a:lnTo>
                    <a:pt x="693" y="268"/>
                  </a:lnTo>
                  <a:lnTo>
                    <a:pt x="749" y="308"/>
                  </a:lnTo>
                  <a:lnTo>
                    <a:pt x="813" y="327"/>
                  </a:lnTo>
                  <a:lnTo>
                    <a:pt x="878" y="297"/>
                  </a:lnTo>
                  <a:lnTo>
                    <a:pt x="954" y="261"/>
                  </a:lnTo>
                  <a:lnTo>
                    <a:pt x="1039" y="270"/>
                  </a:lnTo>
                  <a:lnTo>
                    <a:pt x="961" y="339"/>
                  </a:lnTo>
                  <a:lnTo>
                    <a:pt x="1051" y="348"/>
                  </a:lnTo>
                  <a:lnTo>
                    <a:pt x="1201" y="386"/>
                  </a:lnTo>
                  <a:lnTo>
                    <a:pt x="1266" y="379"/>
                  </a:lnTo>
                  <a:lnTo>
                    <a:pt x="1290" y="343"/>
                  </a:lnTo>
                  <a:lnTo>
                    <a:pt x="1106" y="287"/>
                  </a:lnTo>
                  <a:lnTo>
                    <a:pt x="1174" y="278"/>
                  </a:lnTo>
                  <a:lnTo>
                    <a:pt x="1334" y="314"/>
                  </a:lnTo>
                  <a:lnTo>
                    <a:pt x="1305" y="268"/>
                  </a:lnTo>
                  <a:lnTo>
                    <a:pt x="1049" y="196"/>
                  </a:lnTo>
                  <a:lnTo>
                    <a:pt x="1138" y="192"/>
                  </a:lnTo>
                  <a:lnTo>
                    <a:pt x="1340" y="251"/>
                  </a:lnTo>
                  <a:lnTo>
                    <a:pt x="1355" y="297"/>
                  </a:lnTo>
                  <a:lnTo>
                    <a:pt x="1378" y="327"/>
                  </a:lnTo>
                  <a:lnTo>
                    <a:pt x="1359" y="382"/>
                  </a:lnTo>
                  <a:lnTo>
                    <a:pt x="1313" y="379"/>
                  </a:lnTo>
                  <a:lnTo>
                    <a:pt x="1290" y="419"/>
                  </a:lnTo>
                  <a:lnTo>
                    <a:pt x="1186" y="419"/>
                  </a:lnTo>
                  <a:lnTo>
                    <a:pt x="1117" y="441"/>
                  </a:lnTo>
                  <a:lnTo>
                    <a:pt x="990" y="432"/>
                  </a:lnTo>
                  <a:lnTo>
                    <a:pt x="785" y="405"/>
                  </a:lnTo>
                  <a:lnTo>
                    <a:pt x="712" y="348"/>
                  </a:lnTo>
                  <a:lnTo>
                    <a:pt x="650" y="304"/>
                  </a:lnTo>
                  <a:lnTo>
                    <a:pt x="545" y="333"/>
                  </a:lnTo>
                  <a:lnTo>
                    <a:pt x="405" y="350"/>
                  </a:lnTo>
                  <a:lnTo>
                    <a:pt x="180" y="333"/>
                  </a:lnTo>
                  <a:lnTo>
                    <a:pt x="53" y="297"/>
                  </a:lnTo>
                  <a:lnTo>
                    <a:pt x="0" y="187"/>
                  </a:lnTo>
                  <a:lnTo>
                    <a:pt x="152" y="46"/>
                  </a:lnTo>
                  <a:lnTo>
                    <a:pt x="353" y="0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0" name="Freeform 34"/>
            <p:cNvSpPr/>
            <p:nvPr/>
          </p:nvSpPr>
          <p:spPr bwMode="auto">
            <a:xfrm flipH="1">
              <a:off x="4436" y="3274"/>
              <a:ext cx="158" cy="52"/>
            </a:xfrm>
            <a:custGeom>
              <a:avLst/>
              <a:gdLst>
                <a:gd name="T0" fmla="*/ 97 w 599"/>
                <a:gd name="T1" fmla="*/ 0 h 175"/>
                <a:gd name="T2" fmla="*/ 433 w 599"/>
                <a:gd name="T3" fmla="*/ 114 h 175"/>
                <a:gd name="T4" fmla="*/ 549 w 599"/>
                <a:gd name="T5" fmla="*/ 83 h 175"/>
                <a:gd name="T6" fmla="*/ 599 w 599"/>
                <a:gd name="T7" fmla="*/ 121 h 175"/>
                <a:gd name="T8" fmla="*/ 489 w 599"/>
                <a:gd name="T9" fmla="*/ 135 h 175"/>
                <a:gd name="T10" fmla="*/ 399 w 599"/>
                <a:gd name="T11" fmla="*/ 175 h 175"/>
                <a:gd name="T12" fmla="*/ 380 w 599"/>
                <a:gd name="T13" fmla="*/ 133 h 175"/>
                <a:gd name="T14" fmla="*/ 194 w 599"/>
                <a:gd name="T15" fmla="*/ 72 h 175"/>
                <a:gd name="T16" fmla="*/ 0 w 599"/>
                <a:gd name="T17" fmla="*/ 70 h 175"/>
                <a:gd name="T18" fmla="*/ 97 w 599"/>
                <a:gd name="T19" fmla="*/ 0 h 175"/>
                <a:gd name="T20" fmla="*/ 97 w 599"/>
                <a:gd name="T2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175">
                  <a:moveTo>
                    <a:pt x="97" y="0"/>
                  </a:moveTo>
                  <a:lnTo>
                    <a:pt x="433" y="114"/>
                  </a:lnTo>
                  <a:lnTo>
                    <a:pt x="549" y="83"/>
                  </a:lnTo>
                  <a:lnTo>
                    <a:pt x="599" y="121"/>
                  </a:lnTo>
                  <a:lnTo>
                    <a:pt x="489" y="135"/>
                  </a:lnTo>
                  <a:lnTo>
                    <a:pt x="399" y="175"/>
                  </a:lnTo>
                  <a:lnTo>
                    <a:pt x="380" y="133"/>
                  </a:lnTo>
                  <a:lnTo>
                    <a:pt x="194" y="72"/>
                  </a:lnTo>
                  <a:lnTo>
                    <a:pt x="0" y="70"/>
                  </a:lnTo>
                  <a:lnTo>
                    <a:pt x="97" y="0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1" name="Freeform 35"/>
            <p:cNvSpPr/>
            <p:nvPr/>
          </p:nvSpPr>
          <p:spPr bwMode="auto">
            <a:xfrm flipH="1">
              <a:off x="4345" y="3311"/>
              <a:ext cx="47" cy="36"/>
            </a:xfrm>
            <a:custGeom>
              <a:avLst/>
              <a:gdLst>
                <a:gd name="T0" fmla="*/ 0 w 181"/>
                <a:gd name="T1" fmla="*/ 75 h 124"/>
                <a:gd name="T2" fmla="*/ 61 w 181"/>
                <a:gd name="T3" fmla="*/ 69 h 124"/>
                <a:gd name="T4" fmla="*/ 152 w 181"/>
                <a:gd name="T5" fmla="*/ 0 h 124"/>
                <a:gd name="T6" fmla="*/ 181 w 181"/>
                <a:gd name="T7" fmla="*/ 29 h 124"/>
                <a:gd name="T8" fmla="*/ 105 w 181"/>
                <a:gd name="T9" fmla="*/ 124 h 124"/>
                <a:gd name="T10" fmla="*/ 8 w 181"/>
                <a:gd name="T11" fmla="*/ 101 h 124"/>
                <a:gd name="T12" fmla="*/ 0 w 181"/>
                <a:gd name="T13" fmla="*/ 75 h 124"/>
                <a:gd name="T14" fmla="*/ 0 w 181"/>
                <a:gd name="T1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124">
                  <a:moveTo>
                    <a:pt x="0" y="75"/>
                  </a:moveTo>
                  <a:lnTo>
                    <a:pt x="61" y="69"/>
                  </a:lnTo>
                  <a:lnTo>
                    <a:pt x="152" y="0"/>
                  </a:lnTo>
                  <a:lnTo>
                    <a:pt x="181" y="29"/>
                  </a:lnTo>
                  <a:lnTo>
                    <a:pt x="105" y="124"/>
                  </a:lnTo>
                  <a:lnTo>
                    <a:pt x="8" y="101"/>
                  </a:lnTo>
                  <a:lnTo>
                    <a:pt x="0" y="75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2" name="Freeform 36"/>
            <p:cNvSpPr/>
            <p:nvPr/>
          </p:nvSpPr>
          <p:spPr bwMode="auto">
            <a:xfrm flipH="1">
              <a:off x="4287" y="3073"/>
              <a:ext cx="236" cy="281"/>
            </a:xfrm>
            <a:custGeom>
              <a:avLst/>
              <a:gdLst>
                <a:gd name="T0" fmla="*/ 217 w 889"/>
                <a:gd name="T1" fmla="*/ 588 h 932"/>
                <a:gd name="T2" fmla="*/ 272 w 889"/>
                <a:gd name="T3" fmla="*/ 671 h 932"/>
                <a:gd name="T4" fmla="*/ 354 w 889"/>
                <a:gd name="T5" fmla="*/ 721 h 932"/>
                <a:gd name="T6" fmla="*/ 327 w 889"/>
                <a:gd name="T7" fmla="*/ 852 h 932"/>
                <a:gd name="T8" fmla="*/ 471 w 889"/>
                <a:gd name="T9" fmla="*/ 875 h 932"/>
                <a:gd name="T10" fmla="*/ 502 w 889"/>
                <a:gd name="T11" fmla="*/ 753 h 932"/>
                <a:gd name="T12" fmla="*/ 641 w 889"/>
                <a:gd name="T13" fmla="*/ 725 h 932"/>
                <a:gd name="T14" fmla="*/ 743 w 889"/>
                <a:gd name="T15" fmla="*/ 824 h 932"/>
                <a:gd name="T16" fmla="*/ 861 w 889"/>
                <a:gd name="T17" fmla="*/ 666 h 932"/>
                <a:gd name="T18" fmla="*/ 889 w 889"/>
                <a:gd name="T19" fmla="*/ 690 h 932"/>
                <a:gd name="T20" fmla="*/ 753 w 889"/>
                <a:gd name="T21" fmla="*/ 882 h 932"/>
                <a:gd name="T22" fmla="*/ 616 w 889"/>
                <a:gd name="T23" fmla="*/ 780 h 932"/>
                <a:gd name="T24" fmla="*/ 544 w 889"/>
                <a:gd name="T25" fmla="*/ 803 h 932"/>
                <a:gd name="T26" fmla="*/ 507 w 889"/>
                <a:gd name="T27" fmla="*/ 932 h 932"/>
                <a:gd name="T28" fmla="*/ 268 w 889"/>
                <a:gd name="T29" fmla="*/ 901 h 932"/>
                <a:gd name="T30" fmla="*/ 281 w 889"/>
                <a:gd name="T31" fmla="*/ 793 h 932"/>
                <a:gd name="T32" fmla="*/ 192 w 889"/>
                <a:gd name="T33" fmla="*/ 698 h 932"/>
                <a:gd name="T34" fmla="*/ 82 w 889"/>
                <a:gd name="T35" fmla="*/ 730 h 932"/>
                <a:gd name="T36" fmla="*/ 0 w 889"/>
                <a:gd name="T37" fmla="*/ 525 h 932"/>
                <a:gd name="T38" fmla="*/ 30 w 889"/>
                <a:gd name="T39" fmla="*/ 447 h 932"/>
                <a:gd name="T40" fmla="*/ 124 w 889"/>
                <a:gd name="T41" fmla="*/ 411 h 932"/>
                <a:gd name="T42" fmla="*/ 127 w 889"/>
                <a:gd name="T43" fmla="*/ 280 h 932"/>
                <a:gd name="T44" fmla="*/ 61 w 889"/>
                <a:gd name="T45" fmla="*/ 208 h 932"/>
                <a:gd name="T46" fmla="*/ 99 w 889"/>
                <a:gd name="T47" fmla="*/ 84 h 932"/>
                <a:gd name="T48" fmla="*/ 285 w 889"/>
                <a:gd name="T49" fmla="*/ 0 h 932"/>
                <a:gd name="T50" fmla="*/ 131 w 889"/>
                <a:gd name="T51" fmla="*/ 151 h 932"/>
                <a:gd name="T52" fmla="*/ 224 w 889"/>
                <a:gd name="T53" fmla="*/ 248 h 932"/>
                <a:gd name="T54" fmla="*/ 196 w 889"/>
                <a:gd name="T55" fmla="*/ 310 h 932"/>
                <a:gd name="T56" fmla="*/ 186 w 889"/>
                <a:gd name="T57" fmla="*/ 424 h 932"/>
                <a:gd name="T58" fmla="*/ 68 w 889"/>
                <a:gd name="T59" fmla="*/ 497 h 932"/>
                <a:gd name="T60" fmla="*/ 110 w 889"/>
                <a:gd name="T61" fmla="*/ 647 h 932"/>
                <a:gd name="T62" fmla="*/ 217 w 889"/>
                <a:gd name="T63" fmla="*/ 588 h 932"/>
                <a:gd name="T64" fmla="*/ 217 w 889"/>
                <a:gd name="T65" fmla="*/ 588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9" h="932">
                  <a:moveTo>
                    <a:pt x="217" y="588"/>
                  </a:moveTo>
                  <a:lnTo>
                    <a:pt x="272" y="671"/>
                  </a:lnTo>
                  <a:lnTo>
                    <a:pt x="354" y="721"/>
                  </a:lnTo>
                  <a:lnTo>
                    <a:pt x="327" y="852"/>
                  </a:lnTo>
                  <a:lnTo>
                    <a:pt x="471" y="875"/>
                  </a:lnTo>
                  <a:lnTo>
                    <a:pt x="502" y="753"/>
                  </a:lnTo>
                  <a:lnTo>
                    <a:pt x="641" y="725"/>
                  </a:lnTo>
                  <a:lnTo>
                    <a:pt x="743" y="824"/>
                  </a:lnTo>
                  <a:lnTo>
                    <a:pt x="861" y="666"/>
                  </a:lnTo>
                  <a:lnTo>
                    <a:pt x="889" y="690"/>
                  </a:lnTo>
                  <a:lnTo>
                    <a:pt x="753" y="882"/>
                  </a:lnTo>
                  <a:lnTo>
                    <a:pt x="616" y="780"/>
                  </a:lnTo>
                  <a:lnTo>
                    <a:pt x="544" y="803"/>
                  </a:lnTo>
                  <a:lnTo>
                    <a:pt x="507" y="932"/>
                  </a:lnTo>
                  <a:lnTo>
                    <a:pt x="268" y="901"/>
                  </a:lnTo>
                  <a:lnTo>
                    <a:pt x="281" y="793"/>
                  </a:lnTo>
                  <a:lnTo>
                    <a:pt x="192" y="698"/>
                  </a:lnTo>
                  <a:lnTo>
                    <a:pt x="82" y="730"/>
                  </a:lnTo>
                  <a:lnTo>
                    <a:pt x="0" y="525"/>
                  </a:lnTo>
                  <a:lnTo>
                    <a:pt x="30" y="447"/>
                  </a:lnTo>
                  <a:lnTo>
                    <a:pt x="124" y="411"/>
                  </a:lnTo>
                  <a:lnTo>
                    <a:pt x="127" y="280"/>
                  </a:lnTo>
                  <a:lnTo>
                    <a:pt x="61" y="208"/>
                  </a:lnTo>
                  <a:lnTo>
                    <a:pt x="99" y="84"/>
                  </a:lnTo>
                  <a:lnTo>
                    <a:pt x="285" y="0"/>
                  </a:lnTo>
                  <a:lnTo>
                    <a:pt x="131" y="151"/>
                  </a:lnTo>
                  <a:lnTo>
                    <a:pt x="224" y="248"/>
                  </a:lnTo>
                  <a:lnTo>
                    <a:pt x="196" y="310"/>
                  </a:lnTo>
                  <a:lnTo>
                    <a:pt x="186" y="424"/>
                  </a:lnTo>
                  <a:lnTo>
                    <a:pt x="68" y="497"/>
                  </a:lnTo>
                  <a:lnTo>
                    <a:pt x="110" y="647"/>
                  </a:lnTo>
                  <a:lnTo>
                    <a:pt x="217" y="588"/>
                  </a:lnTo>
                  <a:lnTo>
                    <a:pt x="217" y="5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3" name="Freeform 37"/>
            <p:cNvSpPr/>
            <p:nvPr/>
          </p:nvSpPr>
          <p:spPr bwMode="auto">
            <a:xfrm flipH="1">
              <a:off x="4350" y="3151"/>
              <a:ext cx="94" cy="125"/>
            </a:xfrm>
            <a:custGeom>
              <a:avLst/>
              <a:gdLst>
                <a:gd name="T0" fmla="*/ 158 w 358"/>
                <a:gd name="T1" fmla="*/ 0 h 414"/>
                <a:gd name="T2" fmla="*/ 80 w 358"/>
                <a:gd name="T3" fmla="*/ 114 h 414"/>
                <a:gd name="T4" fmla="*/ 99 w 358"/>
                <a:gd name="T5" fmla="*/ 251 h 414"/>
                <a:gd name="T6" fmla="*/ 179 w 358"/>
                <a:gd name="T7" fmla="*/ 306 h 414"/>
                <a:gd name="T8" fmla="*/ 293 w 358"/>
                <a:gd name="T9" fmla="*/ 278 h 414"/>
                <a:gd name="T10" fmla="*/ 358 w 358"/>
                <a:gd name="T11" fmla="*/ 183 h 414"/>
                <a:gd name="T12" fmla="*/ 348 w 358"/>
                <a:gd name="T13" fmla="*/ 304 h 414"/>
                <a:gd name="T14" fmla="*/ 316 w 358"/>
                <a:gd name="T15" fmla="*/ 359 h 414"/>
                <a:gd name="T16" fmla="*/ 268 w 358"/>
                <a:gd name="T17" fmla="*/ 392 h 414"/>
                <a:gd name="T18" fmla="*/ 153 w 358"/>
                <a:gd name="T19" fmla="*/ 414 h 414"/>
                <a:gd name="T20" fmla="*/ 35 w 358"/>
                <a:gd name="T21" fmla="*/ 346 h 414"/>
                <a:gd name="T22" fmla="*/ 0 w 358"/>
                <a:gd name="T23" fmla="*/ 228 h 414"/>
                <a:gd name="T24" fmla="*/ 31 w 358"/>
                <a:gd name="T25" fmla="*/ 101 h 414"/>
                <a:gd name="T26" fmla="*/ 94 w 358"/>
                <a:gd name="T27" fmla="*/ 36 h 414"/>
                <a:gd name="T28" fmla="*/ 158 w 358"/>
                <a:gd name="T29" fmla="*/ 0 h 414"/>
                <a:gd name="T30" fmla="*/ 158 w 358"/>
                <a:gd name="T31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8" h="414">
                  <a:moveTo>
                    <a:pt x="158" y="0"/>
                  </a:moveTo>
                  <a:lnTo>
                    <a:pt x="80" y="114"/>
                  </a:lnTo>
                  <a:lnTo>
                    <a:pt x="99" y="251"/>
                  </a:lnTo>
                  <a:lnTo>
                    <a:pt x="179" y="306"/>
                  </a:lnTo>
                  <a:lnTo>
                    <a:pt x="293" y="278"/>
                  </a:lnTo>
                  <a:lnTo>
                    <a:pt x="358" y="183"/>
                  </a:lnTo>
                  <a:lnTo>
                    <a:pt x="348" y="304"/>
                  </a:lnTo>
                  <a:lnTo>
                    <a:pt x="316" y="359"/>
                  </a:lnTo>
                  <a:lnTo>
                    <a:pt x="268" y="392"/>
                  </a:lnTo>
                  <a:lnTo>
                    <a:pt x="153" y="414"/>
                  </a:lnTo>
                  <a:lnTo>
                    <a:pt x="35" y="346"/>
                  </a:lnTo>
                  <a:lnTo>
                    <a:pt x="0" y="228"/>
                  </a:lnTo>
                  <a:lnTo>
                    <a:pt x="31" y="101"/>
                  </a:lnTo>
                  <a:lnTo>
                    <a:pt x="94" y="36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4" name="Freeform 38"/>
            <p:cNvSpPr/>
            <p:nvPr/>
          </p:nvSpPr>
          <p:spPr bwMode="auto">
            <a:xfrm flipH="1">
              <a:off x="4259" y="3040"/>
              <a:ext cx="200" cy="241"/>
            </a:xfrm>
            <a:custGeom>
              <a:avLst/>
              <a:gdLst>
                <a:gd name="T0" fmla="*/ 44 w 757"/>
                <a:gd name="T1" fmla="*/ 108 h 798"/>
                <a:gd name="T2" fmla="*/ 113 w 757"/>
                <a:gd name="T3" fmla="*/ 232 h 798"/>
                <a:gd name="T4" fmla="*/ 175 w 757"/>
                <a:gd name="T5" fmla="*/ 209 h 798"/>
                <a:gd name="T6" fmla="*/ 171 w 757"/>
                <a:gd name="T7" fmla="*/ 46 h 798"/>
                <a:gd name="T8" fmla="*/ 255 w 757"/>
                <a:gd name="T9" fmla="*/ 0 h 798"/>
                <a:gd name="T10" fmla="*/ 460 w 757"/>
                <a:gd name="T11" fmla="*/ 72 h 798"/>
                <a:gd name="T12" fmla="*/ 413 w 757"/>
                <a:gd name="T13" fmla="*/ 238 h 798"/>
                <a:gd name="T14" fmla="*/ 485 w 757"/>
                <a:gd name="T15" fmla="*/ 278 h 798"/>
                <a:gd name="T16" fmla="*/ 664 w 757"/>
                <a:gd name="T17" fmla="*/ 232 h 798"/>
                <a:gd name="T18" fmla="*/ 757 w 757"/>
                <a:gd name="T19" fmla="*/ 462 h 798"/>
                <a:gd name="T20" fmla="*/ 599 w 757"/>
                <a:gd name="T21" fmla="*/ 519 h 798"/>
                <a:gd name="T22" fmla="*/ 571 w 757"/>
                <a:gd name="T23" fmla="*/ 684 h 798"/>
                <a:gd name="T24" fmla="*/ 648 w 757"/>
                <a:gd name="T25" fmla="*/ 798 h 798"/>
                <a:gd name="T26" fmla="*/ 515 w 757"/>
                <a:gd name="T27" fmla="*/ 724 h 798"/>
                <a:gd name="T28" fmla="*/ 548 w 757"/>
                <a:gd name="T29" fmla="*/ 538 h 798"/>
                <a:gd name="T30" fmla="*/ 533 w 757"/>
                <a:gd name="T31" fmla="*/ 441 h 798"/>
                <a:gd name="T32" fmla="*/ 571 w 757"/>
                <a:gd name="T33" fmla="*/ 473 h 798"/>
                <a:gd name="T34" fmla="*/ 696 w 757"/>
                <a:gd name="T35" fmla="*/ 434 h 798"/>
                <a:gd name="T36" fmla="*/ 616 w 757"/>
                <a:gd name="T37" fmla="*/ 287 h 798"/>
                <a:gd name="T38" fmla="*/ 468 w 757"/>
                <a:gd name="T39" fmla="*/ 342 h 798"/>
                <a:gd name="T40" fmla="*/ 361 w 757"/>
                <a:gd name="T41" fmla="*/ 278 h 798"/>
                <a:gd name="T42" fmla="*/ 405 w 757"/>
                <a:gd name="T43" fmla="*/ 91 h 798"/>
                <a:gd name="T44" fmla="*/ 251 w 757"/>
                <a:gd name="T45" fmla="*/ 50 h 798"/>
                <a:gd name="T46" fmla="*/ 227 w 757"/>
                <a:gd name="T47" fmla="*/ 226 h 798"/>
                <a:gd name="T48" fmla="*/ 71 w 757"/>
                <a:gd name="T49" fmla="*/ 304 h 798"/>
                <a:gd name="T50" fmla="*/ 76 w 757"/>
                <a:gd name="T51" fmla="*/ 261 h 798"/>
                <a:gd name="T52" fmla="*/ 0 w 757"/>
                <a:gd name="T53" fmla="*/ 137 h 798"/>
                <a:gd name="T54" fmla="*/ 44 w 757"/>
                <a:gd name="T55" fmla="*/ 108 h 798"/>
                <a:gd name="T56" fmla="*/ 44 w 757"/>
                <a:gd name="T57" fmla="*/ 108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7" h="798">
                  <a:moveTo>
                    <a:pt x="44" y="108"/>
                  </a:moveTo>
                  <a:lnTo>
                    <a:pt x="113" y="232"/>
                  </a:lnTo>
                  <a:lnTo>
                    <a:pt x="175" y="209"/>
                  </a:lnTo>
                  <a:lnTo>
                    <a:pt x="171" y="46"/>
                  </a:lnTo>
                  <a:lnTo>
                    <a:pt x="255" y="0"/>
                  </a:lnTo>
                  <a:lnTo>
                    <a:pt x="460" y="72"/>
                  </a:lnTo>
                  <a:lnTo>
                    <a:pt x="413" y="238"/>
                  </a:lnTo>
                  <a:lnTo>
                    <a:pt x="485" y="278"/>
                  </a:lnTo>
                  <a:lnTo>
                    <a:pt x="664" y="232"/>
                  </a:lnTo>
                  <a:lnTo>
                    <a:pt x="757" y="462"/>
                  </a:lnTo>
                  <a:lnTo>
                    <a:pt x="599" y="519"/>
                  </a:lnTo>
                  <a:lnTo>
                    <a:pt x="571" y="684"/>
                  </a:lnTo>
                  <a:lnTo>
                    <a:pt x="648" y="798"/>
                  </a:lnTo>
                  <a:lnTo>
                    <a:pt x="515" y="724"/>
                  </a:lnTo>
                  <a:lnTo>
                    <a:pt x="548" y="538"/>
                  </a:lnTo>
                  <a:lnTo>
                    <a:pt x="533" y="441"/>
                  </a:lnTo>
                  <a:lnTo>
                    <a:pt x="571" y="473"/>
                  </a:lnTo>
                  <a:lnTo>
                    <a:pt x="696" y="434"/>
                  </a:lnTo>
                  <a:lnTo>
                    <a:pt x="616" y="287"/>
                  </a:lnTo>
                  <a:lnTo>
                    <a:pt x="468" y="342"/>
                  </a:lnTo>
                  <a:lnTo>
                    <a:pt x="361" y="278"/>
                  </a:lnTo>
                  <a:lnTo>
                    <a:pt x="405" y="91"/>
                  </a:lnTo>
                  <a:lnTo>
                    <a:pt x="251" y="50"/>
                  </a:lnTo>
                  <a:lnTo>
                    <a:pt x="227" y="226"/>
                  </a:lnTo>
                  <a:lnTo>
                    <a:pt x="71" y="304"/>
                  </a:lnTo>
                  <a:lnTo>
                    <a:pt x="76" y="261"/>
                  </a:lnTo>
                  <a:lnTo>
                    <a:pt x="0" y="137"/>
                  </a:lnTo>
                  <a:lnTo>
                    <a:pt x="44" y="108"/>
                  </a:lnTo>
                  <a:lnTo>
                    <a:pt x="44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5" name="Freeform 39"/>
            <p:cNvSpPr/>
            <p:nvPr/>
          </p:nvSpPr>
          <p:spPr bwMode="auto">
            <a:xfrm flipH="1">
              <a:off x="4468" y="3042"/>
              <a:ext cx="73" cy="109"/>
            </a:xfrm>
            <a:custGeom>
              <a:avLst/>
              <a:gdLst>
                <a:gd name="T0" fmla="*/ 273 w 273"/>
                <a:gd name="T1" fmla="*/ 0 h 359"/>
                <a:gd name="T2" fmla="*/ 76 w 273"/>
                <a:gd name="T3" fmla="*/ 68 h 359"/>
                <a:gd name="T4" fmla="*/ 9 w 273"/>
                <a:gd name="T5" fmla="*/ 171 h 359"/>
                <a:gd name="T6" fmla="*/ 0 w 273"/>
                <a:gd name="T7" fmla="*/ 275 h 359"/>
                <a:gd name="T8" fmla="*/ 66 w 273"/>
                <a:gd name="T9" fmla="*/ 359 h 359"/>
                <a:gd name="T10" fmla="*/ 79 w 273"/>
                <a:gd name="T11" fmla="*/ 236 h 359"/>
                <a:gd name="T12" fmla="*/ 134 w 273"/>
                <a:gd name="T13" fmla="*/ 118 h 359"/>
                <a:gd name="T14" fmla="*/ 273 w 273"/>
                <a:gd name="T15" fmla="*/ 0 h 359"/>
                <a:gd name="T16" fmla="*/ 273 w 273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" h="359">
                  <a:moveTo>
                    <a:pt x="273" y="0"/>
                  </a:moveTo>
                  <a:lnTo>
                    <a:pt x="76" y="68"/>
                  </a:lnTo>
                  <a:lnTo>
                    <a:pt x="9" y="171"/>
                  </a:lnTo>
                  <a:lnTo>
                    <a:pt x="0" y="275"/>
                  </a:lnTo>
                  <a:lnTo>
                    <a:pt x="66" y="359"/>
                  </a:lnTo>
                  <a:lnTo>
                    <a:pt x="79" y="236"/>
                  </a:lnTo>
                  <a:lnTo>
                    <a:pt x="134" y="118"/>
                  </a:lnTo>
                  <a:lnTo>
                    <a:pt x="273" y="0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6" name="Freeform 40"/>
            <p:cNvSpPr/>
            <p:nvPr/>
          </p:nvSpPr>
          <p:spPr bwMode="auto">
            <a:xfrm flipH="1">
              <a:off x="4224" y="3144"/>
              <a:ext cx="38" cy="107"/>
            </a:xfrm>
            <a:custGeom>
              <a:avLst/>
              <a:gdLst>
                <a:gd name="T0" fmla="*/ 54 w 143"/>
                <a:gd name="T1" fmla="*/ 0 h 354"/>
                <a:gd name="T2" fmla="*/ 86 w 143"/>
                <a:gd name="T3" fmla="*/ 141 h 354"/>
                <a:gd name="T4" fmla="*/ 57 w 143"/>
                <a:gd name="T5" fmla="*/ 247 h 354"/>
                <a:gd name="T6" fmla="*/ 0 w 143"/>
                <a:gd name="T7" fmla="*/ 354 h 354"/>
                <a:gd name="T8" fmla="*/ 101 w 143"/>
                <a:gd name="T9" fmla="*/ 299 h 354"/>
                <a:gd name="T10" fmla="*/ 143 w 143"/>
                <a:gd name="T11" fmla="*/ 177 h 354"/>
                <a:gd name="T12" fmla="*/ 54 w 143"/>
                <a:gd name="T13" fmla="*/ 0 h 354"/>
                <a:gd name="T14" fmla="*/ 54 w 143"/>
                <a:gd name="T15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354">
                  <a:moveTo>
                    <a:pt x="54" y="0"/>
                  </a:moveTo>
                  <a:lnTo>
                    <a:pt x="86" y="141"/>
                  </a:lnTo>
                  <a:lnTo>
                    <a:pt x="57" y="247"/>
                  </a:lnTo>
                  <a:lnTo>
                    <a:pt x="0" y="354"/>
                  </a:lnTo>
                  <a:lnTo>
                    <a:pt x="101" y="299"/>
                  </a:lnTo>
                  <a:lnTo>
                    <a:pt x="143" y="177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7" name="Freeform 41"/>
            <p:cNvSpPr/>
            <p:nvPr/>
          </p:nvSpPr>
          <p:spPr bwMode="auto">
            <a:xfrm flipH="1">
              <a:off x="4226" y="3251"/>
              <a:ext cx="64" cy="67"/>
            </a:xfrm>
            <a:custGeom>
              <a:avLst/>
              <a:gdLst>
                <a:gd name="T0" fmla="*/ 241 w 241"/>
                <a:gd name="T1" fmla="*/ 0 h 220"/>
                <a:gd name="T2" fmla="*/ 173 w 241"/>
                <a:gd name="T3" fmla="*/ 93 h 220"/>
                <a:gd name="T4" fmla="*/ 49 w 241"/>
                <a:gd name="T5" fmla="*/ 165 h 220"/>
                <a:gd name="T6" fmla="*/ 0 w 241"/>
                <a:gd name="T7" fmla="*/ 220 h 220"/>
                <a:gd name="T8" fmla="*/ 135 w 241"/>
                <a:gd name="T9" fmla="*/ 201 h 220"/>
                <a:gd name="T10" fmla="*/ 209 w 241"/>
                <a:gd name="T11" fmla="*/ 125 h 220"/>
                <a:gd name="T12" fmla="*/ 241 w 241"/>
                <a:gd name="T13" fmla="*/ 0 h 220"/>
                <a:gd name="T14" fmla="*/ 241 w 241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" h="220">
                  <a:moveTo>
                    <a:pt x="241" y="0"/>
                  </a:moveTo>
                  <a:lnTo>
                    <a:pt x="173" y="93"/>
                  </a:lnTo>
                  <a:lnTo>
                    <a:pt x="49" y="165"/>
                  </a:lnTo>
                  <a:lnTo>
                    <a:pt x="0" y="220"/>
                  </a:lnTo>
                  <a:lnTo>
                    <a:pt x="135" y="201"/>
                  </a:lnTo>
                  <a:lnTo>
                    <a:pt x="209" y="125"/>
                  </a:lnTo>
                  <a:lnTo>
                    <a:pt x="241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8" name="Freeform 42"/>
            <p:cNvSpPr/>
            <p:nvPr/>
          </p:nvSpPr>
          <p:spPr bwMode="auto">
            <a:xfrm flipH="1">
              <a:off x="4547" y="3512"/>
              <a:ext cx="443" cy="295"/>
            </a:xfrm>
            <a:custGeom>
              <a:avLst/>
              <a:gdLst>
                <a:gd name="T0" fmla="*/ 84 w 1673"/>
                <a:gd name="T1" fmla="*/ 387 h 977"/>
                <a:gd name="T2" fmla="*/ 118 w 1673"/>
                <a:gd name="T3" fmla="*/ 353 h 977"/>
                <a:gd name="T4" fmla="*/ 204 w 1673"/>
                <a:gd name="T5" fmla="*/ 268 h 977"/>
                <a:gd name="T6" fmla="*/ 310 w 1673"/>
                <a:gd name="T7" fmla="*/ 165 h 977"/>
                <a:gd name="T8" fmla="*/ 407 w 1673"/>
                <a:gd name="T9" fmla="*/ 74 h 977"/>
                <a:gd name="T10" fmla="*/ 513 w 1673"/>
                <a:gd name="T11" fmla="*/ 0 h 977"/>
                <a:gd name="T12" fmla="*/ 565 w 1673"/>
                <a:gd name="T13" fmla="*/ 13 h 977"/>
                <a:gd name="T14" fmla="*/ 747 w 1673"/>
                <a:gd name="T15" fmla="*/ 34 h 977"/>
                <a:gd name="T16" fmla="*/ 871 w 1673"/>
                <a:gd name="T17" fmla="*/ 3 h 977"/>
                <a:gd name="T18" fmla="*/ 1015 w 1673"/>
                <a:gd name="T19" fmla="*/ 0 h 977"/>
                <a:gd name="T20" fmla="*/ 1173 w 1673"/>
                <a:gd name="T21" fmla="*/ 76 h 977"/>
                <a:gd name="T22" fmla="*/ 1260 w 1673"/>
                <a:gd name="T23" fmla="*/ 201 h 977"/>
                <a:gd name="T24" fmla="*/ 1226 w 1673"/>
                <a:gd name="T25" fmla="*/ 325 h 977"/>
                <a:gd name="T26" fmla="*/ 1181 w 1673"/>
                <a:gd name="T27" fmla="*/ 382 h 977"/>
                <a:gd name="T28" fmla="*/ 1393 w 1673"/>
                <a:gd name="T29" fmla="*/ 361 h 977"/>
                <a:gd name="T30" fmla="*/ 1449 w 1673"/>
                <a:gd name="T31" fmla="*/ 406 h 977"/>
                <a:gd name="T32" fmla="*/ 1563 w 1673"/>
                <a:gd name="T33" fmla="*/ 555 h 977"/>
                <a:gd name="T34" fmla="*/ 1656 w 1673"/>
                <a:gd name="T35" fmla="*/ 787 h 977"/>
                <a:gd name="T36" fmla="*/ 1673 w 1673"/>
                <a:gd name="T37" fmla="*/ 891 h 977"/>
                <a:gd name="T38" fmla="*/ 1658 w 1673"/>
                <a:gd name="T39" fmla="*/ 963 h 977"/>
                <a:gd name="T40" fmla="*/ 1544 w 1673"/>
                <a:gd name="T41" fmla="*/ 977 h 977"/>
                <a:gd name="T42" fmla="*/ 1462 w 1673"/>
                <a:gd name="T43" fmla="*/ 942 h 977"/>
                <a:gd name="T44" fmla="*/ 1268 w 1673"/>
                <a:gd name="T45" fmla="*/ 534 h 977"/>
                <a:gd name="T46" fmla="*/ 1009 w 1673"/>
                <a:gd name="T47" fmla="*/ 294 h 977"/>
                <a:gd name="T48" fmla="*/ 759 w 1673"/>
                <a:gd name="T49" fmla="*/ 146 h 977"/>
                <a:gd name="T50" fmla="*/ 521 w 1673"/>
                <a:gd name="T51" fmla="*/ 140 h 977"/>
                <a:gd name="T52" fmla="*/ 306 w 1673"/>
                <a:gd name="T53" fmla="*/ 214 h 977"/>
                <a:gd name="T54" fmla="*/ 0 w 1673"/>
                <a:gd name="T55" fmla="*/ 532 h 977"/>
                <a:gd name="T56" fmla="*/ 84 w 1673"/>
                <a:gd name="T57" fmla="*/ 387 h 977"/>
                <a:gd name="T58" fmla="*/ 84 w 1673"/>
                <a:gd name="T59" fmla="*/ 387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73" h="977">
                  <a:moveTo>
                    <a:pt x="84" y="387"/>
                  </a:moveTo>
                  <a:lnTo>
                    <a:pt x="118" y="353"/>
                  </a:lnTo>
                  <a:lnTo>
                    <a:pt x="204" y="268"/>
                  </a:lnTo>
                  <a:lnTo>
                    <a:pt x="310" y="165"/>
                  </a:lnTo>
                  <a:lnTo>
                    <a:pt x="407" y="74"/>
                  </a:lnTo>
                  <a:lnTo>
                    <a:pt x="513" y="0"/>
                  </a:lnTo>
                  <a:lnTo>
                    <a:pt x="565" y="13"/>
                  </a:lnTo>
                  <a:lnTo>
                    <a:pt x="747" y="34"/>
                  </a:lnTo>
                  <a:lnTo>
                    <a:pt x="871" y="3"/>
                  </a:lnTo>
                  <a:lnTo>
                    <a:pt x="1015" y="0"/>
                  </a:lnTo>
                  <a:lnTo>
                    <a:pt x="1173" y="76"/>
                  </a:lnTo>
                  <a:lnTo>
                    <a:pt x="1260" y="201"/>
                  </a:lnTo>
                  <a:lnTo>
                    <a:pt x="1226" y="325"/>
                  </a:lnTo>
                  <a:lnTo>
                    <a:pt x="1181" y="382"/>
                  </a:lnTo>
                  <a:lnTo>
                    <a:pt x="1393" y="361"/>
                  </a:lnTo>
                  <a:lnTo>
                    <a:pt x="1449" y="406"/>
                  </a:lnTo>
                  <a:lnTo>
                    <a:pt x="1563" y="555"/>
                  </a:lnTo>
                  <a:lnTo>
                    <a:pt x="1656" y="787"/>
                  </a:lnTo>
                  <a:lnTo>
                    <a:pt x="1673" y="891"/>
                  </a:lnTo>
                  <a:lnTo>
                    <a:pt x="1658" y="963"/>
                  </a:lnTo>
                  <a:lnTo>
                    <a:pt x="1544" y="977"/>
                  </a:lnTo>
                  <a:lnTo>
                    <a:pt x="1462" y="942"/>
                  </a:lnTo>
                  <a:lnTo>
                    <a:pt x="1268" y="534"/>
                  </a:lnTo>
                  <a:lnTo>
                    <a:pt x="1009" y="294"/>
                  </a:lnTo>
                  <a:lnTo>
                    <a:pt x="759" y="146"/>
                  </a:lnTo>
                  <a:lnTo>
                    <a:pt x="521" y="140"/>
                  </a:lnTo>
                  <a:lnTo>
                    <a:pt x="306" y="214"/>
                  </a:lnTo>
                  <a:lnTo>
                    <a:pt x="0" y="532"/>
                  </a:lnTo>
                  <a:lnTo>
                    <a:pt x="84" y="387"/>
                  </a:lnTo>
                  <a:lnTo>
                    <a:pt x="84" y="387"/>
                  </a:lnTo>
                  <a:close/>
                </a:path>
              </a:pathLst>
            </a:custGeom>
            <a:solidFill>
              <a:srgbClr val="665C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19" name="Freeform 43"/>
            <p:cNvSpPr/>
            <p:nvPr/>
          </p:nvSpPr>
          <p:spPr bwMode="auto">
            <a:xfrm flipH="1">
              <a:off x="4903" y="2985"/>
              <a:ext cx="271" cy="443"/>
            </a:xfrm>
            <a:custGeom>
              <a:avLst/>
              <a:gdLst>
                <a:gd name="T0" fmla="*/ 116 w 1026"/>
                <a:gd name="T1" fmla="*/ 344 h 1469"/>
                <a:gd name="T2" fmla="*/ 197 w 1026"/>
                <a:gd name="T3" fmla="*/ 393 h 1469"/>
                <a:gd name="T4" fmla="*/ 389 w 1026"/>
                <a:gd name="T5" fmla="*/ 467 h 1469"/>
                <a:gd name="T6" fmla="*/ 612 w 1026"/>
                <a:gd name="T7" fmla="*/ 484 h 1469"/>
                <a:gd name="T8" fmla="*/ 796 w 1026"/>
                <a:gd name="T9" fmla="*/ 435 h 1469"/>
                <a:gd name="T10" fmla="*/ 901 w 1026"/>
                <a:gd name="T11" fmla="*/ 338 h 1469"/>
                <a:gd name="T12" fmla="*/ 948 w 1026"/>
                <a:gd name="T13" fmla="*/ 205 h 1469"/>
                <a:gd name="T14" fmla="*/ 988 w 1026"/>
                <a:gd name="T15" fmla="*/ 0 h 1469"/>
                <a:gd name="T16" fmla="*/ 1026 w 1026"/>
                <a:gd name="T17" fmla="*/ 279 h 1469"/>
                <a:gd name="T18" fmla="*/ 1001 w 1026"/>
                <a:gd name="T19" fmla="*/ 583 h 1469"/>
                <a:gd name="T20" fmla="*/ 948 w 1026"/>
                <a:gd name="T21" fmla="*/ 885 h 1469"/>
                <a:gd name="T22" fmla="*/ 897 w 1026"/>
                <a:gd name="T23" fmla="*/ 1093 h 1469"/>
                <a:gd name="T24" fmla="*/ 872 w 1026"/>
                <a:gd name="T25" fmla="*/ 1165 h 1469"/>
                <a:gd name="T26" fmla="*/ 574 w 1026"/>
                <a:gd name="T27" fmla="*/ 1321 h 1469"/>
                <a:gd name="T28" fmla="*/ 574 w 1026"/>
                <a:gd name="T29" fmla="*/ 1469 h 1469"/>
                <a:gd name="T30" fmla="*/ 513 w 1026"/>
                <a:gd name="T31" fmla="*/ 1461 h 1469"/>
                <a:gd name="T32" fmla="*/ 498 w 1026"/>
                <a:gd name="T33" fmla="*/ 1281 h 1469"/>
                <a:gd name="T34" fmla="*/ 596 w 1026"/>
                <a:gd name="T35" fmla="*/ 1214 h 1469"/>
                <a:gd name="T36" fmla="*/ 551 w 1026"/>
                <a:gd name="T37" fmla="*/ 944 h 1469"/>
                <a:gd name="T38" fmla="*/ 558 w 1026"/>
                <a:gd name="T39" fmla="*/ 608 h 1469"/>
                <a:gd name="T40" fmla="*/ 422 w 1026"/>
                <a:gd name="T41" fmla="*/ 566 h 1469"/>
                <a:gd name="T42" fmla="*/ 382 w 1026"/>
                <a:gd name="T43" fmla="*/ 648 h 1469"/>
                <a:gd name="T44" fmla="*/ 0 w 1026"/>
                <a:gd name="T45" fmla="*/ 640 h 1469"/>
                <a:gd name="T46" fmla="*/ 154 w 1026"/>
                <a:gd name="T47" fmla="*/ 534 h 1469"/>
                <a:gd name="T48" fmla="*/ 144 w 1026"/>
                <a:gd name="T49" fmla="*/ 412 h 1469"/>
                <a:gd name="T50" fmla="*/ 116 w 1026"/>
                <a:gd name="T51" fmla="*/ 344 h 1469"/>
                <a:gd name="T52" fmla="*/ 116 w 1026"/>
                <a:gd name="T53" fmla="*/ 344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6" h="1469">
                  <a:moveTo>
                    <a:pt x="116" y="344"/>
                  </a:moveTo>
                  <a:lnTo>
                    <a:pt x="197" y="393"/>
                  </a:lnTo>
                  <a:lnTo>
                    <a:pt x="389" y="467"/>
                  </a:lnTo>
                  <a:lnTo>
                    <a:pt x="612" y="484"/>
                  </a:lnTo>
                  <a:lnTo>
                    <a:pt x="796" y="435"/>
                  </a:lnTo>
                  <a:lnTo>
                    <a:pt x="901" y="338"/>
                  </a:lnTo>
                  <a:lnTo>
                    <a:pt x="948" y="205"/>
                  </a:lnTo>
                  <a:lnTo>
                    <a:pt x="988" y="0"/>
                  </a:lnTo>
                  <a:lnTo>
                    <a:pt x="1026" y="279"/>
                  </a:lnTo>
                  <a:lnTo>
                    <a:pt x="1001" y="583"/>
                  </a:lnTo>
                  <a:lnTo>
                    <a:pt x="948" y="885"/>
                  </a:lnTo>
                  <a:lnTo>
                    <a:pt x="897" y="1093"/>
                  </a:lnTo>
                  <a:lnTo>
                    <a:pt x="872" y="1165"/>
                  </a:lnTo>
                  <a:lnTo>
                    <a:pt x="574" y="1321"/>
                  </a:lnTo>
                  <a:lnTo>
                    <a:pt x="574" y="1469"/>
                  </a:lnTo>
                  <a:lnTo>
                    <a:pt x="513" y="1461"/>
                  </a:lnTo>
                  <a:lnTo>
                    <a:pt x="498" y="1281"/>
                  </a:lnTo>
                  <a:lnTo>
                    <a:pt x="596" y="1214"/>
                  </a:lnTo>
                  <a:lnTo>
                    <a:pt x="551" y="944"/>
                  </a:lnTo>
                  <a:lnTo>
                    <a:pt x="558" y="608"/>
                  </a:lnTo>
                  <a:lnTo>
                    <a:pt x="422" y="566"/>
                  </a:lnTo>
                  <a:lnTo>
                    <a:pt x="382" y="648"/>
                  </a:lnTo>
                  <a:lnTo>
                    <a:pt x="0" y="640"/>
                  </a:lnTo>
                  <a:lnTo>
                    <a:pt x="154" y="534"/>
                  </a:lnTo>
                  <a:lnTo>
                    <a:pt x="144" y="412"/>
                  </a:lnTo>
                  <a:lnTo>
                    <a:pt x="116" y="344"/>
                  </a:lnTo>
                  <a:lnTo>
                    <a:pt x="116" y="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0" name="Freeform 44"/>
            <p:cNvSpPr/>
            <p:nvPr/>
          </p:nvSpPr>
          <p:spPr bwMode="auto">
            <a:xfrm flipH="1">
              <a:off x="4861" y="2921"/>
              <a:ext cx="338" cy="257"/>
            </a:xfrm>
            <a:custGeom>
              <a:avLst/>
              <a:gdLst>
                <a:gd name="T0" fmla="*/ 1278 w 1278"/>
                <a:gd name="T1" fmla="*/ 0 h 853"/>
                <a:gd name="T2" fmla="*/ 1002 w 1278"/>
                <a:gd name="T3" fmla="*/ 24 h 853"/>
                <a:gd name="T4" fmla="*/ 620 w 1278"/>
                <a:gd name="T5" fmla="*/ 140 h 853"/>
                <a:gd name="T6" fmla="*/ 478 w 1278"/>
                <a:gd name="T7" fmla="*/ 194 h 853"/>
                <a:gd name="T8" fmla="*/ 325 w 1278"/>
                <a:gd name="T9" fmla="*/ 256 h 853"/>
                <a:gd name="T10" fmla="*/ 84 w 1278"/>
                <a:gd name="T11" fmla="*/ 386 h 853"/>
                <a:gd name="T12" fmla="*/ 18 w 1278"/>
                <a:gd name="T13" fmla="*/ 484 h 853"/>
                <a:gd name="T14" fmla="*/ 31 w 1278"/>
                <a:gd name="T15" fmla="*/ 524 h 853"/>
                <a:gd name="T16" fmla="*/ 0 w 1278"/>
                <a:gd name="T17" fmla="*/ 853 h 853"/>
                <a:gd name="T18" fmla="*/ 92 w 1278"/>
                <a:gd name="T19" fmla="*/ 853 h 853"/>
                <a:gd name="T20" fmla="*/ 84 w 1278"/>
                <a:gd name="T21" fmla="*/ 697 h 853"/>
                <a:gd name="T22" fmla="*/ 107 w 1278"/>
                <a:gd name="T23" fmla="*/ 484 h 853"/>
                <a:gd name="T24" fmla="*/ 185 w 1278"/>
                <a:gd name="T25" fmla="*/ 405 h 853"/>
                <a:gd name="T26" fmla="*/ 314 w 1278"/>
                <a:gd name="T27" fmla="*/ 336 h 853"/>
                <a:gd name="T28" fmla="*/ 491 w 1278"/>
                <a:gd name="T29" fmla="*/ 262 h 853"/>
                <a:gd name="T30" fmla="*/ 673 w 1278"/>
                <a:gd name="T31" fmla="*/ 188 h 853"/>
                <a:gd name="T32" fmla="*/ 833 w 1278"/>
                <a:gd name="T33" fmla="*/ 131 h 853"/>
                <a:gd name="T34" fmla="*/ 995 w 1278"/>
                <a:gd name="T35" fmla="*/ 89 h 853"/>
                <a:gd name="T36" fmla="*/ 1262 w 1278"/>
                <a:gd name="T37" fmla="*/ 57 h 853"/>
                <a:gd name="T38" fmla="*/ 1278 w 1278"/>
                <a:gd name="T39" fmla="*/ 0 h 853"/>
                <a:gd name="T40" fmla="*/ 1278 w 1278"/>
                <a:gd name="T41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8" h="853">
                  <a:moveTo>
                    <a:pt x="1278" y="0"/>
                  </a:moveTo>
                  <a:lnTo>
                    <a:pt x="1002" y="24"/>
                  </a:lnTo>
                  <a:lnTo>
                    <a:pt x="620" y="140"/>
                  </a:lnTo>
                  <a:lnTo>
                    <a:pt x="478" y="194"/>
                  </a:lnTo>
                  <a:lnTo>
                    <a:pt x="325" y="256"/>
                  </a:lnTo>
                  <a:lnTo>
                    <a:pt x="84" y="386"/>
                  </a:lnTo>
                  <a:lnTo>
                    <a:pt x="18" y="484"/>
                  </a:lnTo>
                  <a:lnTo>
                    <a:pt x="31" y="524"/>
                  </a:lnTo>
                  <a:lnTo>
                    <a:pt x="0" y="853"/>
                  </a:lnTo>
                  <a:lnTo>
                    <a:pt x="92" y="853"/>
                  </a:lnTo>
                  <a:lnTo>
                    <a:pt x="84" y="697"/>
                  </a:lnTo>
                  <a:lnTo>
                    <a:pt x="107" y="484"/>
                  </a:lnTo>
                  <a:lnTo>
                    <a:pt x="185" y="405"/>
                  </a:lnTo>
                  <a:lnTo>
                    <a:pt x="314" y="336"/>
                  </a:lnTo>
                  <a:lnTo>
                    <a:pt x="491" y="262"/>
                  </a:lnTo>
                  <a:lnTo>
                    <a:pt x="673" y="188"/>
                  </a:lnTo>
                  <a:lnTo>
                    <a:pt x="833" y="131"/>
                  </a:lnTo>
                  <a:lnTo>
                    <a:pt x="995" y="89"/>
                  </a:lnTo>
                  <a:lnTo>
                    <a:pt x="1262" y="57"/>
                  </a:lnTo>
                  <a:lnTo>
                    <a:pt x="1278" y="0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1" name="Freeform 45"/>
            <p:cNvSpPr/>
            <p:nvPr/>
          </p:nvSpPr>
          <p:spPr bwMode="auto">
            <a:xfrm flipH="1">
              <a:off x="5053" y="3166"/>
              <a:ext cx="164" cy="349"/>
            </a:xfrm>
            <a:custGeom>
              <a:avLst/>
              <a:gdLst>
                <a:gd name="T0" fmla="*/ 106 w 620"/>
                <a:gd name="T1" fmla="*/ 0 h 1158"/>
                <a:gd name="T2" fmla="*/ 521 w 620"/>
                <a:gd name="T3" fmla="*/ 0 h 1158"/>
                <a:gd name="T4" fmla="*/ 620 w 620"/>
                <a:gd name="T5" fmla="*/ 50 h 1158"/>
                <a:gd name="T6" fmla="*/ 549 w 620"/>
                <a:gd name="T7" fmla="*/ 411 h 1158"/>
                <a:gd name="T8" fmla="*/ 458 w 620"/>
                <a:gd name="T9" fmla="*/ 443 h 1158"/>
                <a:gd name="T10" fmla="*/ 428 w 620"/>
                <a:gd name="T11" fmla="*/ 732 h 1158"/>
                <a:gd name="T12" fmla="*/ 382 w 620"/>
                <a:gd name="T13" fmla="*/ 698 h 1158"/>
                <a:gd name="T14" fmla="*/ 382 w 620"/>
                <a:gd name="T15" fmla="*/ 411 h 1158"/>
                <a:gd name="T16" fmla="*/ 521 w 620"/>
                <a:gd name="T17" fmla="*/ 354 h 1158"/>
                <a:gd name="T18" fmla="*/ 566 w 620"/>
                <a:gd name="T19" fmla="*/ 99 h 1158"/>
                <a:gd name="T20" fmla="*/ 68 w 620"/>
                <a:gd name="T21" fmla="*/ 99 h 1158"/>
                <a:gd name="T22" fmla="*/ 137 w 620"/>
                <a:gd name="T23" fmla="*/ 346 h 1158"/>
                <a:gd name="T24" fmla="*/ 251 w 620"/>
                <a:gd name="T25" fmla="*/ 419 h 1158"/>
                <a:gd name="T26" fmla="*/ 205 w 620"/>
                <a:gd name="T27" fmla="*/ 485 h 1158"/>
                <a:gd name="T28" fmla="*/ 243 w 620"/>
                <a:gd name="T29" fmla="*/ 723 h 1158"/>
                <a:gd name="T30" fmla="*/ 160 w 620"/>
                <a:gd name="T31" fmla="*/ 839 h 1158"/>
                <a:gd name="T32" fmla="*/ 143 w 620"/>
                <a:gd name="T33" fmla="*/ 913 h 1158"/>
                <a:gd name="T34" fmla="*/ 203 w 620"/>
                <a:gd name="T35" fmla="*/ 930 h 1158"/>
                <a:gd name="T36" fmla="*/ 211 w 620"/>
                <a:gd name="T37" fmla="*/ 1071 h 1158"/>
                <a:gd name="T38" fmla="*/ 266 w 620"/>
                <a:gd name="T39" fmla="*/ 1099 h 1158"/>
                <a:gd name="T40" fmla="*/ 348 w 620"/>
                <a:gd name="T41" fmla="*/ 981 h 1158"/>
                <a:gd name="T42" fmla="*/ 382 w 620"/>
                <a:gd name="T43" fmla="*/ 1109 h 1158"/>
                <a:gd name="T44" fmla="*/ 321 w 620"/>
                <a:gd name="T45" fmla="*/ 1109 h 1158"/>
                <a:gd name="T46" fmla="*/ 276 w 620"/>
                <a:gd name="T47" fmla="*/ 1158 h 1158"/>
                <a:gd name="T48" fmla="*/ 160 w 620"/>
                <a:gd name="T49" fmla="*/ 1109 h 1158"/>
                <a:gd name="T50" fmla="*/ 99 w 620"/>
                <a:gd name="T51" fmla="*/ 1069 h 1158"/>
                <a:gd name="T52" fmla="*/ 91 w 620"/>
                <a:gd name="T53" fmla="*/ 822 h 1158"/>
                <a:gd name="T54" fmla="*/ 182 w 620"/>
                <a:gd name="T55" fmla="*/ 708 h 1158"/>
                <a:gd name="T56" fmla="*/ 167 w 620"/>
                <a:gd name="T57" fmla="*/ 436 h 1158"/>
                <a:gd name="T58" fmla="*/ 99 w 620"/>
                <a:gd name="T59" fmla="*/ 428 h 1158"/>
                <a:gd name="T60" fmla="*/ 0 w 620"/>
                <a:gd name="T61" fmla="*/ 42 h 1158"/>
                <a:gd name="T62" fmla="*/ 106 w 620"/>
                <a:gd name="T63" fmla="*/ 0 h 1158"/>
                <a:gd name="T64" fmla="*/ 106 w 620"/>
                <a:gd name="T6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0" h="1158">
                  <a:moveTo>
                    <a:pt x="106" y="0"/>
                  </a:moveTo>
                  <a:lnTo>
                    <a:pt x="521" y="0"/>
                  </a:lnTo>
                  <a:lnTo>
                    <a:pt x="620" y="50"/>
                  </a:lnTo>
                  <a:lnTo>
                    <a:pt x="549" y="411"/>
                  </a:lnTo>
                  <a:lnTo>
                    <a:pt x="458" y="443"/>
                  </a:lnTo>
                  <a:lnTo>
                    <a:pt x="428" y="732"/>
                  </a:lnTo>
                  <a:lnTo>
                    <a:pt x="382" y="698"/>
                  </a:lnTo>
                  <a:lnTo>
                    <a:pt x="382" y="411"/>
                  </a:lnTo>
                  <a:lnTo>
                    <a:pt x="521" y="354"/>
                  </a:lnTo>
                  <a:lnTo>
                    <a:pt x="566" y="99"/>
                  </a:lnTo>
                  <a:lnTo>
                    <a:pt x="68" y="99"/>
                  </a:lnTo>
                  <a:lnTo>
                    <a:pt x="137" y="346"/>
                  </a:lnTo>
                  <a:lnTo>
                    <a:pt x="251" y="419"/>
                  </a:lnTo>
                  <a:lnTo>
                    <a:pt x="205" y="485"/>
                  </a:lnTo>
                  <a:lnTo>
                    <a:pt x="243" y="723"/>
                  </a:lnTo>
                  <a:lnTo>
                    <a:pt x="160" y="839"/>
                  </a:lnTo>
                  <a:lnTo>
                    <a:pt x="143" y="913"/>
                  </a:lnTo>
                  <a:lnTo>
                    <a:pt x="203" y="930"/>
                  </a:lnTo>
                  <a:lnTo>
                    <a:pt x="211" y="1071"/>
                  </a:lnTo>
                  <a:lnTo>
                    <a:pt x="266" y="1099"/>
                  </a:lnTo>
                  <a:lnTo>
                    <a:pt x="348" y="981"/>
                  </a:lnTo>
                  <a:lnTo>
                    <a:pt x="382" y="1109"/>
                  </a:lnTo>
                  <a:lnTo>
                    <a:pt x="321" y="1109"/>
                  </a:lnTo>
                  <a:lnTo>
                    <a:pt x="276" y="1158"/>
                  </a:lnTo>
                  <a:lnTo>
                    <a:pt x="160" y="1109"/>
                  </a:lnTo>
                  <a:lnTo>
                    <a:pt x="99" y="1069"/>
                  </a:lnTo>
                  <a:lnTo>
                    <a:pt x="91" y="822"/>
                  </a:lnTo>
                  <a:lnTo>
                    <a:pt x="182" y="708"/>
                  </a:lnTo>
                  <a:lnTo>
                    <a:pt x="167" y="436"/>
                  </a:lnTo>
                  <a:lnTo>
                    <a:pt x="99" y="428"/>
                  </a:lnTo>
                  <a:lnTo>
                    <a:pt x="0" y="42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2" name="Freeform 46"/>
            <p:cNvSpPr/>
            <p:nvPr/>
          </p:nvSpPr>
          <p:spPr bwMode="auto">
            <a:xfrm flipH="1">
              <a:off x="5067" y="3357"/>
              <a:ext cx="63" cy="166"/>
            </a:xfrm>
            <a:custGeom>
              <a:avLst/>
              <a:gdLst>
                <a:gd name="T0" fmla="*/ 7 w 237"/>
                <a:gd name="T1" fmla="*/ 0 h 550"/>
                <a:gd name="T2" fmla="*/ 207 w 237"/>
                <a:gd name="T3" fmla="*/ 99 h 550"/>
                <a:gd name="T4" fmla="*/ 237 w 237"/>
                <a:gd name="T5" fmla="*/ 221 h 550"/>
                <a:gd name="T6" fmla="*/ 182 w 237"/>
                <a:gd name="T7" fmla="*/ 213 h 550"/>
                <a:gd name="T8" fmla="*/ 144 w 237"/>
                <a:gd name="T9" fmla="*/ 337 h 550"/>
                <a:gd name="T10" fmla="*/ 207 w 237"/>
                <a:gd name="T11" fmla="*/ 483 h 550"/>
                <a:gd name="T12" fmla="*/ 144 w 237"/>
                <a:gd name="T13" fmla="*/ 550 h 550"/>
                <a:gd name="T14" fmla="*/ 30 w 237"/>
                <a:gd name="T15" fmla="*/ 533 h 550"/>
                <a:gd name="T16" fmla="*/ 0 w 237"/>
                <a:gd name="T17" fmla="*/ 436 h 550"/>
                <a:gd name="T18" fmla="*/ 23 w 237"/>
                <a:gd name="T19" fmla="*/ 287 h 550"/>
                <a:gd name="T20" fmla="*/ 53 w 237"/>
                <a:gd name="T21" fmla="*/ 476 h 550"/>
                <a:gd name="T22" fmla="*/ 144 w 237"/>
                <a:gd name="T23" fmla="*/ 483 h 550"/>
                <a:gd name="T24" fmla="*/ 91 w 237"/>
                <a:gd name="T25" fmla="*/ 352 h 550"/>
                <a:gd name="T26" fmla="*/ 106 w 237"/>
                <a:gd name="T27" fmla="*/ 189 h 550"/>
                <a:gd name="T28" fmla="*/ 152 w 237"/>
                <a:gd name="T29" fmla="*/ 139 h 550"/>
                <a:gd name="T30" fmla="*/ 53 w 237"/>
                <a:gd name="T31" fmla="*/ 65 h 550"/>
                <a:gd name="T32" fmla="*/ 7 w 237"/>
                <a:gd name="T33" fmla="*/ 0 h 550"/>
                <a:gd name="T34" fmla="*/ 7 w 237"/>
                <a:gd name="T3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7" h="550">
                  <a:moveTo>
                    <a:pt x="7" y="0"/>
                  </a:moveTo>
                  <a:lnTo>
                    <a:pt x="207" y="99"/>
                  </a:lnTo>
                  <a:lnTo>
                    <a:pt x="237" y="221"/>
                  </a:lnTo>
                  <a:lnTo>
                    <a:pt x="182" y="213"/>
                  </a:lnTo>
                  <a:lnTo>
                    <a:pt x="144" y="337"/>
                  </a:lnTo>
                  <a:lnTo>
                    <a:pt x="207" y="483"/>
                  </a:lnTo>
                  <a:lnTo>
                    <a:pt x="144" y="550"/>
                  </a:lnTo>
                  <a:lnTo>
                    <a:pt x="30" y="533"/>
                  </a:lnTo>
                  <a:lnTo>
                    <a:pt x="0" y="436"/>
                  </a:lnTo>
                  <a:lnTo>
                    <a:pt x="23" y="287"/>
                  </a:lnTo>
                  <a:lnTo>
                    <a:pt x="53" y="476"/>
                  </a:lnTo>
                  <a:lnTo>
                    <a:pt x="144" y="483"/>
                  </a:lnTo>
                  <a:lnTo>
                    <a:pt x="91" y="352"/>
                  </a:lnTo>
                  <a:lnTo>
                    <a:pt x="106" y="189"/>
                  </a:lnTo>
                  <a:lnTo>
                    <a:pt x="152" y="139"/>
                  </a:lnTo>
                  <a:lnTo>
                    <a:pt x="53" y="65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3" name="Freeform 47"/>
            <p:cNvSpPr/>
            <p:nvPr/>
          </p:nvSpPr>
          <p:spPr bwMode="auto">
            <a:xfrm flipH="1">
              <a:off x="5085" y="3196"/>
              <a:ext cx="114" cy="158"/>
            </a:xfrm>
            <a:custGeom>
              <a:avLst/>
              <a:gdLst>
                <a:gd name="T0" fmla="*/ 0 w 428"/>
                <a:gd name="T1" fmla="*/ 0 h 525"/>
                <a:gd name="T2" fmla="*/ 122 w 428"/>
                <a:gd name="T3" fmla="*/ 67 h 525"/>
                <a:gd name="T4" fmla="*/ 276 w 428"/>
                <a:gd name="T5" fmla="*/ 82 h 525"/>
                <a:gd name="T6" fmla="*/ 337 w 428"/>
                <a:gd name="T7" fmla="*/ 223 h 525"/>
                <a:gd name="T8" fmla="*/ 428 w 428"/>
                <a:gd name="T9" fmla="*/ 295 h 525"/>
                <a:gd name="T10" fmla="*/ 352 w 428"/>
                <a:gd name="T11" fmla="*/ 320 h 525"/>
                <a:gd name="T12" fmla="*/ 329 w 428"/>
                <a:gd name="T13" fmla="*/ 394 h 525"/>
                <a:gd name="T14" fmla="*/ 238 w 428"/>
                <a:gd name="T15" fmla="*/ 403 h 525"/>
                <a:gd name="T16" fmla="*/ 152 w 428"/>
                <a:gd name="T17" fmla="*/ 525 h 525"/>
                <a:gd name="T18" fmla="*/ 99 w 428"/>
                <a:gd name="T19" fmla="*/ 337 h 525"/>
                <a:gd name="T20" fmla="*/ 69 w 428"/>
                <a:gd name="T21" fmla="*/ 247 h 525"/>
                <a:gd name="T22" fmla="*/ 0 w 428"/>
                <a:gd name="T23" fmla="*/ 0 h 525"/>
                <a:gd name="T24" fmla="*/ 0 w 428"/>
                <a:gd name="T25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525">
                  <a:moveTo>
                    <a:pt x="0" y="0"/>
                  </a:moveTo>
                  <a:lnTo>
                    <a:pt x="122" y="67"/>
                  </a:lnTo>
                  <a:lnTo>
                    <a:pt x="276" y="82"/>
                  </a:lnTo>
                  <a:lnTo>
                    <a:pt x="337" y="223"/>
                  </a:lnTo>
                  <a:lnTo>
                    <a:pt x="428" y="295"/>
                  </a:lnTo>
                  <a:lnTo>
                    <a:pt x="352" y="320"/>
                  </a:lnTo>
                  <a:lnTo>
                    <a:pt x="329" y="394"/>
                  </a:lnTo>
                  <a:lnTo>
                    <a:pt x="238" y="403"/>
                  </a:lnTo>
                  <a:lnTo>
                    <a:pt x="152" y="525"/>
                  </a:lnTo>
                  <a:lnTo>
                    <a:pt x="99" y="337"/>
                  </a:lnTo>
                  <a:lnTo>
                    <a:pt x="69" y="2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4" name="Freeform 48"/>
            <p:cNvSpPr/>
            <p:nvPr/>
          </p:nvSpPr>
          <p:spPr bwMode="auto">
            <a:xfrm flipH="1">
              <a:off x="4727" y="2968"/>
              <a:ext cx="163" cy="295"/>
            </a:xfrm>
            <a:custGeom>
              <a:avLst/>
              <a:gdLst>
                <a:gd name="T0" fmla="*/ 0 w 617"/>
                <a:gd name="T1" fmla="*/ 0 h 977"/>
                <a:gd name="T2" fmla="*/ 36 w 617"/>
                <a:gd name="T3" fmla="*/ 152 h 977"/>
                <a:gd name="T4" fmla="*/ 81 w 617"/>
                <a:gd name="T5" fmla="*/ 475 h 977"/>
                <a:gd name="T6" fmla="*/ 66 w 617"/>
                <a:gd name="T7" fmla="*/ 967 h 977"/>
                <a:gd name="T8" fmla="*/ 488 w 617"/>
                <a:gd name="T9" fmla="*/ 977 h 977"/>
                <a:gd name="T10" fmla="*/ 520 w 617"/>
                <a:gd name="T11" fmla="*/ 885 h 977"/>
                <a:gd name="T12" fmla="*/ 579 w 617"/>
                <a:gd name="T13" fmla="*/ 673 h 977"/>
                <a:gd name="T14" fmla="*/ 617 w 617"/>
                <a:gd name="T15" fmla="*/ 328 h 977"/>
                <a:gd name="T16" fmla="*/ 587 w 617"/>
                <a:gd name="T17" fmla="*/ 32 h 977"/>
                <a:gd name="T18" fmla="*/ 572 w 617"/>
                <a:gd name="T19" fmla="*/ 270 h 977"/>
                <a:gd name="T20" fmla="*/ 518 w 617"/>
                <a:gd name="T21" fmla="*/ 393 h 977"/>
                <a:gd name="T22" fmla="*/ 349 w 617"/>
                <a:gd name="T23" fmla="*/ 188 h 977"/>
                <a:gd name="T24" fmla="*/ 205 w 617"/>
                <a:gd name="T25" fmla="*/ 304 h 977"/>
                <a:gd name="T26" fmla="*/ 319 w 617"/>
                <a:gd name="T27" fmla="*/ 319 h 977"/>
                <a:gd name="T28" fmla="*/ 406 w 617"/>
                <a:gd name="T29" fmla="*/ 370 h 977"/>
                <a:gd name="T30" fmla="*/ 450 w 617"/>
                <a:gd name="T31" fmla="*/ 401 h 977"/>
                <a:gd name="T32" fmla="*/ 473 w 617"/>
                <a:gd name="T33" fmla="*/ 648 h 977"/>
                <a:gd name="T34" fmla="*/ 439 w 617"/>
                <a:gd name="T35" fmla="*/ 842 h 977"/>
                <a:gd name="T36" fmla="*/ 410 w 617"/>
                <a:gd name="T37" fmla="*/ 935 h 977"/>
                <a:gd name="T38" fmla="*/ 129 w 617"/>
                <a:gd name="T39" fmla="*/ 903 h 977"/>
                <a:gd name="T40" fmla="*/ 144 w 617"/>
                <a:gd name="T41" fmla="*/ 524 h 977"/>
                <a:gd name="T42" fmla="*/ 98 w 617"/>
                <a:gd name="T43" fmla="*/ 256 h 977"/>
                <a:gd name="T44" fmla="*/ 66 w 617"/>
                <a:gd name="T45" fmla="*/ 131 h 977"/>
                <a:gd name="T46" fmla="*/ 0 w 617"/>
                <a:gd name="T47" fmla="*/ 0 h 977"/>
                <a:gd name="T48" fmla="*/ 0 w 617"/>
                <a:gd name="T49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17" h="977">
                  <a:moveTo>
                    <a:pt x="0" y="0"/>
                  </a:moveTo>
                  <a:lnTo>
                    <a:pt x="36" y="152"/>
                  </a:lnTo>
                  <a:lnTo>
                    <a:pt x="81" y="475"/>
                  </a:lnTo>
                  <a:lnTo>
                    <a:pt x="66" y="967"/>
                  </a:lnTo>
                  <a:lnTo>
                    <a:pt x="488" y="977"/>
                  </a:lnTo>
                  <a:lnTo>
                    <a:pt x="520" y="885"/>
                  </a:lnTo>
                  <a:lnTo>
                    <a:pt x="579" y="673"/>
                  </a:lnTo>
                  <a:lnTo>
                    <a:pt x="617" y="328"/>
                  </a:lnTo>
                  <a:lnTo>
                    <a:pt x="587" y="32"/>
                  </a:lnTo>
                  <a:lnTo>
                    <a:pt x="572" y="270"/>
                  </a:lnTo>
                  <a:lnTo>
                    <a:pt x="518" y="393"/>
                  </a:lnTo>
                  <a:lnTo>
                    <a:pt x="349" y="188"/>
                  </a:lnTo>
                  <a:lnTo>
                    <a:pt x="205" y="304"/>
                  </a:lnTo>
                  <a:lnTo>
                    <a:pt x="319" y="319"/>
                  </a:lnTo>
                  <a:lnTo>
                    <a:pt x="406" y="370"/>
                  </a:lnTo>
                  <a:lnTo>
                    <a:pt x="450" y="401"/>
                  </a:lnTo>
                  <a:lnTo>
                    <a:pt x="473" y="648"/>
                  </a:lnTo>
                  <a:lnTo>
                    <a:pt x="439" y="842"/>
                  </a:lnTo>
                  <a:lnTo>
                    <a:pt x="410" y="935"/>
                  </a:lnTo>
                  <a:lnTo>
                    <a:pt x="129" y="903"/>
                  </a:lnTo>
                  <a:lnTo>
                    <a:pt x="144" y="524"/>
                  </a:lnTo>
                  <a:lnTo>
                    <a:pt x="98" y="256"/>
                  </a:lnTo>
                  <a:lnTo>
                    <a:pt x="66" y="1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5" name="Freeform 49"/>
            <p:cNvSpPr/>
            <p:nvPr/>
          </p:nvSpPr>
          <p:spPr bwMode="auto">
            <a:xfrm flipH="1">
              <a:off x="4589" y="2994"/>
              <a:ext cx="182" cy="410"/>
            </a:xfrm>
            <a:custGeom>
              <a:avLst/>
              <a:gdLst>
                <a:gd name="T0" fmla="*/ 200 w 686"/>
                <a:gd name="T1" fmla="*/ 0 h 1357"/>
                <a:gd name="T2" fmla="*/ 268 w 686"/>
                <a:gd name="T3" fmla="*/ 118 h 1357"/>
                <a:gd name="T4" fmla="*/ 306 w 686"/>
                <a:gd name="T5" fmla="*/ 268 h 1357"/>
                <a:gd name="T6" fmla="*/ 363 w 686"/>
                <a:gd name="T7" fmla="*/ 359 h 1357"/>
                <a:gd name="T8" fmla="*/ 426 w 686"/>
                <a:gd name="T9" fmla="*/ 454 h 1357"/>
                <a:gd name="T10" fmla="*/ 464 w 686"/>
                <a:gd name="T11" fmla="*/ 635 h 1357"/>
                <a:gd name="T12" fmla="*/ 289 w 686"/>
                <a:gd name="T13" fmla="*/ 749 h 1357"/>
                <a:gd name="T14" fmla="*/ 257 w 686"/>
                <a:gd name="T15" fmla="*/ 865 h 1357"/>
                <a:gd name="T16" fmla="*/ 426 w 686"/>
                <a:gd name="T17" fmla="*/ 808 h 1357"/>
                <a:gd name="T18" fmla="*/ 450 w 686"/>
                <a:gd name="T19" fmla="*/ 857 h 1357"/>
                <a:gd name="T20" fmla="*/ 526 w 686"/>
                <a:gd name="T21" fmla="*/ 939 h 1357"/>
                <a:gd name="T22" fmla="*/ 686 w 686"/>
                <a:gd name="T23" fmla="*/ 962 h 1357"/>
                <a:gd name="T24" fmla="*/ 380 w 686"/>
                <a:gd name="T25" fmla="*/ 1201 h 1357"/>
                <a:gd name="T26" fmla="*/ 241 w 686"/>
                <a:gd name="T27" fmla="*/ 1158 h 1357"/>
                <a:gd name="T28" fmla="*/ 182 w 686"/>
                <a:gd name="T29" fmla="*/ 1357 h 1357"/>
                <a:gd name="T30" fmla="*/ 0 w 686"/>
                <a:gd name="T31" fmla="*/ 1315 h 1357"/>
                <a:gd name="T32" fmla="*/ 89 w 686"/>
                <a:gd name="T33" fmla="*/ 1137 h 1357"/>
                <a:gd name="T34" fmla="*/ 165 w 686"/>
                <a:gd name="T35" fmla="*/ 935 h 1357"/>
                <a:gd name="T36" fmla="*/ 236 w 686"/>
                <a:gd name="T37" fmla="*/ 481 h 1357"/>
                <a:gd name="T38" fmla="*/ 239 w 686"/>
                <a:gd name="T39" fmla="*/ 373 h 1357"/>
                <a:gd name="T40" fmla="*/ 238 w 686"/>
                <a:gd name="T41" fmla="*/ 236 h 1357"/>
                <a:gd name="T42" fmla="*/ 200 w 686"/>
                <a:gd name="T43" fmla="*/ 0 h 1357"/>
                <a:gd name="T44" fmla="*/ 200 w 686"/>
                <a:gd name="T45" fmla="*/ 0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6" h="1357">
                  <a:moveTo>
                    <a:pt x="200" y="0"/>
                  </a:moveTo>
                  <a:lnTo>
                    <a:pt x="268" y="118"/>
                  </a:lnTo>
                  <a:lnTo>
                    <a:pt x="306" y="268"/>
                  </a:lnTo>
                  <a:lnTo>
                    <a:pt x="363" y="359"/>
                  </a:lnTo>
                  <a:lnTo>
                    <a:pt x="426" y="454"/>
                  </a:lnTo>
                  <a:lnTo>
                    <a:pt x="464" y="635"/>
                  </a:lnTo>
                  <a:lnTo>
                    <a:pt x="289" y="749"/>
                  </a:lnTo>
                  <a:lnTo>
                    <a:pt x="257" y="865"/>
                  </a:lnTo>
                  <a:lnTo>
                    <a:pt x="426" y="808"/>
                  </a:lnTo>
                  <a:lnTo>
                    <a:pt x="450" y="857"/>
                  </a:lnTo>
                  <a:lnTo>
                    <a:pt x="526" y="939"/>
                  </a:lnTo>
                  <a:lnTo>
                    <a:pt x="686" y="962"/>
                  </a:lnTo>
                  <a:lnTo>
                    <a:pt x="380" y="1201"/>
                  </a:lnTo>
                  <a:lnTo>
                    <a:pt x="241" y="1158"/>
                  </a:lnTo>
                  <a:lnTo>
                    <a:pt x="182" y="1357"/>
                  </a:lnTo>
                  <a:lnTo>
                    <a:pt x="0" y="1315"/>
                  </a:lnTo>
                  <a:lnTo>
                    <a:pt x="89" y="1137"/>
                  </a:lnTo>
                  <a:lnTo>
                    <a:pt x="165" y="935"/>
                  </a:lnTo>
                  <a:lnTo>
                    <a:pt x="236" y="481"/>
                  </a:lnTo>
                  <a:lnTo>
                    <a:pt x="239" y="373"/>
                  </a:lnTo>
                  <a:lnTo>
                    <a:pt x="238" y="236"/>
                  </a:lnTo>
                  <a:lnTo>
                    <a:pt x="20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6" name="Freeform 50"/>
            <p:cNvSpPr/>
            <p:nvPr/>
          </p:nvSpPr>
          <p:spPr bwMode="auto">
            <a:xfrm flipH="1">
              <a:off x="4556" y="2941"/>
              <a:ext cx="178" cy="361"/>
            </a:xfrm>
            <a:custGeom>
              <a:avLst/>
              <a:gdLst>
                <a:gd name="T0" fmla="*/ 55 w 669"/>
                <a:gd name="T1" fmla="*/ 0 h 1198"/>
                <a:gd name="T2" fmla="*/ 269 w 669"/>
                <a:gd name="T3" fmla="*/ 114 h 1198"/>
                <a:gd name="T4" fmla="*/ 363 w 669"/>
                <a:gd name="T5" fmla="*/ 344 h 1198"/>
                <a:gd name="T6" fmla="*/ 429 w 669"/>
                <a:gd name="T7" fmla="*/ 609 h 1198"/>
                <a:gd name="T8" fmla="*/ 461 w 669"/>
                <a:gd name="T9" fmla="*/ 755 h 1198"/>
                <a:gd name="T10" fmla="*/ 575 w 669"/>
                <a:gd name="T11" fmla="*/ 795 h 1198"/>
                <a:gd name="T12" fmla="*/ 583 w 669"/>
                <a:gd name="T13" fmla="*/ 911 h 1198"/>
                <a:gd name="T14" fmla="*/ 633 w 669"/>
                <a:gd name="T15" fmla="*/ 1021 h 1198"/>
                <a:gd name="T16" fmla="*/ 669 w 669"/>
                <a:gd name="T17" fmla="*/ 1082 h 1198"/>
                <a:gd name="T18" fmla="*/ 653 w 669"/>
                <a:gd name="T19" fmla="*/ 1139 h 1198"/>
                <a:gd name="T20" fmla="*/ 524 w 669"/>
                <a:gd name="T21" fmla="*/ 1179 h 1198"/>
                <a:gd name="T22" fmla="*/ 439 w 669"/>
                <a:gd name="T23" fmla="*/ 1198 h 1198"/>
                <a:gd name="T24" fmla="*/ 583 w 669"/>
                <a:gd name="T25" fmla="*/ 1091 h 1198"/>
                <a:gd name="T26" fmla="*/ 515 w 669"/>
                <a:gd name="T27" fmla="*/ 943 h 1198"/>
                <a:gd name="T28" fmla="*/ 492 w 669"/>
                <a:gd name="T29" fmla="*/ 829 h 1198"/>
                <a:gd name="T30" fmla="*/ 401 w 669"/>
                <a:gd name="T31" fmla="*/ 844 h 1198"/>
                <a:gd name="T32" fmla="*/ 269 w 669"/>
                <a:gd name="T33" fmla="*/ 877 h 1198"/>
                <a:gd name="T34" fmla="*/ 102 w 669"/>
                <a:gd name="T35" fmla="*/ 968 h 1198"/>
                <a:gd name="T36" fmla="*/ 193 w 669"/>
                <a:gd name="T37" fmla="*/ 837 h 1198"/>
                <a:gd name="T38" fmla="*/ 393 w 669"/>
                <a:gd name="T39" fmla="*/ 755 h 1198"/>
                <a:gd name="T40" fmla="*/ 323 w 669"/>
                <a:gd name="T41" fmla="*/ 401 h 1198"/>
                <a:gd name="T42" fmla="*/ 239 w 669"/>
                <a:gd name="T43" fmla="*/ 181 h 1198"/>
                <a:gd name="T44" fmla="*/ 0 w 669"/>
                <a:gd name="T45" fmla="*/ 53 h 1198"/>
                <a:gd name="T46" fmla="*/ 55 w 669"/>
                <a:gd name="T47" fmla="*/ 0 h 1198"/>
                <a:gd name="T48" fmla="*/ 55 w 669"/>
                <a:gd name="T49" fmla="*/ 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9" h="1198">
                  <a:moveTo>
                    <a:pt x="55" y="0"/>
                  </a:moveTo>
                  <a:lnTo>
                    <a:pt x="269" y="114"/>
                  </a:lnTo>
                  <a:lnTo>
                    <a:pt x="363" y="344"/>
                  </a:lnTo>
                  <a:lnTo>
                    <a:pt x="429" y="609"/>
                  </a:lnTo>
                  <a:lnTo>
                    <a:pt x="461" y="755"/>
                  </a:lnTo>
                  <a:lnTo>
                    <a:pt x="575" y="795"/>
                  </a:lnTo>
                  <a:lnTo>
                    <a:pt x="583" y="911"/>
                  </a:lnTo>
                  <a:lnTo>
                    <a:pt x="633" y="1021"/>
                  </a:lnTo>
                  <a:lnTo>
                    <a:pt x="669" y="1082"/>
                  </a:lnTo>
                  <a:lnTo>
                    <a:pt x="653" y="1139"/>
                  </a:lnTo>
                  <a:lnTo>
                    <a:pt x="524" y="1179"/>
                  </a:lnTo>
                  <a:lnTo>
                    <a:pt x="439" y="1198"/>
                  </a:lnTo>
                  <a:lnTo>
                    <a:pt x="583" y="1091"/>
                  </a:lnTo>
                  <a:lnTo>
                    <a:pt x="515" y="943"/>
                  </a:lnTo>
                  <a:lnTo>
                    <a:pt x="492" y="829"/>
                  </a:lnTo>
                  <a:lnTo>
                    <a:pt x="401" y="844"/>
                  </a:lnTo>
                  <a:lnTo>
                    <a:pt x="269" y="877"/>
                  </a:lnTo>
                  <a:lnTo>
                    <a:pt x="102" y="968"/>
                  </a:lnTo>
                  <a:lnTo>
                    <a:pt x="193" y="837"/>
                  </a:lnTo>
                  <a:lnTo>
                    <a:pt x="393" y="755"/>
                  </a:lnTo>
                  <a:lnTo>
                    <a:pt x="323" y="401"/>
                  </a:lnTo>
                  <a:lnTo>
                    <a:pt x="239" y="181"/>
                  </a:lnTo>
                  <a:lnTo>
                    <a:pt x="0" y="53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7" name="Freeform 51"/>
            <p:cNvSpPr/>
            <p:nvPr/>
          </p:nvSpPr>
          <p:spPr bwMode="auto">
            <a:xfrm flipH="1">
              <a:off x="4482" y="3389"/>
              <a:ext cx="348" cy="505"/>
            </a:xfrm>
            <a:custGeom>
              <a:avLst/>
              <a:gdLst>
                <a:gd name="T0" fmla="*/ 304 w 1319"/>
                <a:gd name="T1" fmla="*/ 0 h 1675"/>
                <a:gd name="T2" fmla="*/ 492 w 1319"/>
                <a:gd name="T3" fmla="*/ 42 h 1675"/>
                <a:gd name="T4" fmla="*/ 732 w 1319"/>
                <a:gd name="T5" fmla="*/ 186 h 1675"/>
                <a:gd name="T6" fmla="*/ 842 w 1319"/>
                <a:gd name="T7" fmla="*/ 291 h 1675"/>
                <a:gd name="T8" fmla="*/ 942 w 1319"/>
                <a:gd name="T9" fmla="*/ 420 h 1675"/>
                <a:gd name="T10" fmla="*/ 1038 w 1319"/>
                <a:gd name="T11" fmla="*/ 574 h 1675"/>
                <a:gd name="T12" fmla="*/ 1123 w 1319"/>
                <a:gd name="T13" fmla="*/ 747 h 1675"/>
                <a:gd name="T14" fmla="*/ 1249 w 1319"/>
                <a:gd name="T15" fmla="*/ 1125 h 1675"/>
                <a:gd name="T16" fmla="*/ 1319 w 1319"/>
                <a:gd name="T17" fmla="*/ 1642 h 1675"/>
                <a:gd name="T18" fmla="*/ 1003 w 1319"/>
                <a:gd name="T19" fmla="*/ 1675 h 1675"/>
                <a:gd name="T20" fmla="*/ 1036 w 1319"/>
                <a:gd name="T21" fmla="*/ 1578 h 1675"/>
                <a:gd name="T22" fmla="*/ 1218 w 1319"/>
                <a:gd name="T23" fmla="*/ 1593 h 1675"/>
                <a:gd name="T24" fmla="*/ 1188 w 1319"/>
                <a:gd name="T25" fmla="*/ 1167 h 1675"/>
                <a:gd name="T26" fmla="*/ 1152 w 1319"/>
                <a:gd name="T27" fmla="*/ 1023 h 1675"/>
                <a:gd name="T28" fmla="*/ 1104 w 1319"/>
                <a:gd name="T29" fmla="*/ 886 h 1675"/>
                <a:gd name="T30" fmla="*/ 1049 w 1319"/>
                <a:gd name="T31" fmla="*/ 756 h 1675"/>
                <a:gd name="T32" fmla="*/ 988 w 1319"/>
                <a:gd name="T33" fmla="*/ 633 h 1675"/>
                <a:gd name="T34" fmla="*/ 916 w 1319"/>
                <a:gd name="T35" fmla="*/ 506 h 1675"/>
                <a:gd name="T36" fmla="*/ 813 w 1319"/>
                <a:gd name="T37" fmla="*/ 374 h 1675"/>
                <a:gd name="T38" fmla="*/ 686 w 1319"/>
                <a:gd name="T39" fmla="*/ 251 h 1675"/>
                <a:gd name="T40" fmla="*/ 614 w 1319"/>
                <a:gd name="T41" fmla="*/ 196 h 1675"/>
                <a:gd name="T42" fmla="*/ 534 w 1319"/>
                <a:gd name="T43" fmla="*/ 148 h 1675"/>
                <a:gd name="T44" fmla="*/ 359 w 1319"/>
                <a:gd name="T45" fmla="*/ 82 h 1675"/>
                <a:gd name="T46" fmla="*/ 184 w 1319"/>
                <a:gd name="T47" fmla="*/ 47 h 1675"/>
                <a:gd name="T48" fmla="*/ 0 w 1319"/>
                <a:gd name="T49" fmla="*/ 36 h 1675"/>
                <a:gd name="T50" fmla="*/ 304 w 1319"/>
                <a:gd name="T51" fmla="*/ 0 h 1675"/>
                <a:gd name="T52" fmla="*/ 304 w 1319"/>
                <a:gd name="T53" fmla="*/ 0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9" h="1675">
                  <a:moveTo>
                    <a:pt x="304" y="0"/>
                  </a:moveTo>
                  <a:lnTo>
                    <a:pt x="492" y="42"/>
                  </a:lnTo>
                  <a:lnTo>
                    <a:pt x="732" y="186"/>
                  </a:lnTo>
                  <a:lnTo>
                    <a:pt x="842" y="291"/>
                  </a:lnTo>
                  <a:lnTo>
                    <a:pt x="942" y="420"/>
                  </a:lnTo>
                  <a:lnTo>
                    <a:pt x="1038" y="574"/>
                  </a:lnTo>
                  <a:lnTo>
                    <a:pt x="1123" y="747"/>
                  </a:lnTo>
                  <a:lnTo>
                    <a:pt x="1249" y="1125"/>
                  </a:lnTo>
                  <a:lnTo>
                    <a:pt x="1319" y="1642"/>
                  </a:lnTo>
                  <a:lnTo>
                    <a:pt x="1003" y="1675"/>
                  </a:lnTo>
                  <a:lnTo>
                    <a:pt x="1036" y="1578"/>
                  </a:lnTo>
                  <a:lnTo>
                    <a:pt x="1218" y="1593"/>
                  </a:lnTo>
                  <a:lnTo>
                    <a:pt x="1188" y="1167"/>
                  </a:lnTo>
                  <a:lnTo>
                    <a:pt x="1152" y="1023"/>
                  </a:lnTo>
                  <a:lnTo>
                    <a:pt x="1104" y="886"/>
                  </a:lnTo>
                  <a:lnTo>
                    <a:pt x="1049" y="756"/>
                  </a:lnTo>
                  <a:lnTo>
                    <a:pt x="988" y="633"/>
                  </a:lnTo>
                  <a:lnTo>
                    <a:pt x="916" y="506"/>
                  </a:lnTo>
                  <a:lnTo>
                    <a:pt x="813" y="374"/>
                  </a:lnTo>
                  <a:lnTo>
                    <a:pt x="686" y="251"/>
                  </a:lnTo>
                  <a:lnTo>
                    <a:pt x="614" y="196"/>
                  </a:lnTo>
                  <a:lnTo>
                    <a:pt x="534" y="148"/>
                  </a:lnTo>
                  <a:lnTo>
                    <a:pt x="359" y="82"/>
                  </a:lnTo>
                  <a:lnTo>
                    <a:pt x="184" y="47"/>
                  </a:lnTo>
                  <a:lnTo>
                    <a:pt x="0" y="36"/>
                  </a:lnTo>
                  <a:lnTo>
                    <a:pt x="304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8" name="Freeform 52"/>
            <p:cNvSpPr/>
            <p:nvPr/>
          </p:nvSpPr>
          <p:spPr bwMode="auto">
            <a:xfrm flipH="1">
              <a:off x="4565" y="3545"/>
              <a:ext cx="561" cy="335"/>
            </a:xfrm>
            <a:custGeom>
              <a:avLst/>
              <a:gdLst>
                <a:gd name="T0" fmla="*/ 0 w 2119"/>
                <a:gd name="T1" fmla="*/ 1108 h 1110"/>
                <a:gd name="T2" fmla="*/ 317 w 2119"/>
                <a:gd name="T3" fmla="*/ 1110 h 1110"/>
                <a:gd name="T4" fmla="*/ 374 w 2119"/>
                <a:gd name="T5" fmla="*/ 779 h 1110"/>
                <a:gd name="T6" fmla="*/ 420 w 2119"/>
                <a:gd name="T7" fmla="*/ 669 h 1110"/>
                <a:gd name="T8" fmla="*/ 483 w 2119"/>
                <a:gd name="T9" fmla="*/ 559 h 1110"/>
                <a:gd name="T10" fmla="*/ 555 w 2119"/>
                <a:gd name="T11" fmla="*/ 454 h 1110"/>
                <a:gd name="T12" fmla="*/ 627 w 2119"/>
                <a:gd name="T13" fmla="*/ 361 h 1110"/>
                <a:gd name="T14" fmla="*/ 694 w 2119"/>
                <a:gd name="T15" fmla="*/ 283 h 1110"/>
                <a:gd name="T16" fmla="*/ 755 w 2119"/>
                <a:gd name="T17" fmla="*/ 220 h 1110"/>
                <a:gd name="T18" fmla="*/ 880 w 2119"/>
                <a:gd name="T19" fmla="*/ 131 h 1110"/>
                <a:gd name="T20" fmla="*/ 1030 w 2119"/>
                <a:gd name="T21" fmla="*/ 74 h 1110"/>
                <a:gd name="T22" fmla="*/ 1201 w 2119"/>
                <a:gd name="T23" fmla="*/ 74 h 1110"/>
                <a:gd name="T24" fmla="*/ 1378 w 2119"/>
                <a:gd name="T25" fmla="*/ 139 h 1110"/>
                <a:gd name="T26" fmla="*/ 1530 w 2119"/>
                <a:gd name="T27" fmla="*/ 230 h 1110"/>
                <a:gd name="T28" fmla="*/ 1722 w 2119"/>
                <a:gd name="T29" fmla="*/ 458 h 1110"/>
                <a:gd name="T30" fmla="*/ 1804 w 2119"/>
                <a:gd name="T31" fmla="*/ 715 h 1110"/>
                <a:gd name="T32" fmla="*/ 1846 w 2119"/>
                <a:gd name="T33" fmla="*/ 861 h 1110"/>
                <a:gd name="T34" fmla="*/ 2119 w 2119"/>
                <a:gd name="T35" fmla="*/ 869 h 1110"/>
                <a:gd name="T36" fmla="*/ 2093 w 2119"/>
                <a:gd name="T37" fmla="*/ 716 h 1110"/>
                <a:gd name="T38" fmla="*/ 2058 w 2119"/>
                <a:gd name="T39" fmla="*/ 581 h 1110"/>
                <a:gd name="T40" fmla="*/ 2013 w 2119"/>
                <a:gd name="T41" fmla="*/ 458 h 1110"/>
                <a:gd name="T42" fmla="*/ 1937 w 2119"/>
                <a:gd name="T43" fmla="*/ 323 h 1110"/>
                <a:gd name="T44" fmla="*/ 1891 w 2119"/>
                <a:gd name="T45" fmla="*/ 270 h 1110"/>
                <a:gd name="T46" fmla="*/ 1846 w 2119"/>
                <a:gd name="T47" fmla="*/ 243 h 1110"/>
                <a:gd name="T48" fmla="*/ 1694 w 2119"/>
                <a:gd name="T49" fmla="*/ 272 h 1110"/>
                <a:gd name="T50" fmla="*/ 1749 w 2119"/>
                <a:gd name="T51" fmla="*/ 175 h 1110"/>
                <a:gd name="T52" fmla="*/ 1659 w 2119"/>
                <a:gd name="T53" fmla="*/ 116 h 1110"/>
                <a:gd name="T54" fmla="*/ 1555 w 2119"/>
                <a:gd name="T55" fmla="*/ 68 h 1110"/>
                <a:gd name="T56" fmla="*/ 1340 w 2119"/>
                <a:gd name="T57" fmla="*/ 0 h 1110"/>
                <a:gd name="T58" fmla="*/ 948 w 2119"/>
                <a:gd name="T59" fmla="*/ 7 h 1110"/>
                <a:gd name="T60" fmla="*/ 798 w 2119"/>
                <a:gd name="T61" fmla="*/ 85 h 1110"/>
                <a:gd name="T62" fmla="*/ 673 w 2119"/>
                <a:gd name="T63" fmla="*/ 196 h 1110"/>
                <a:gd name="T64" fmla="*/ 563 w 2119"/>
                <a:gd name="T65" fmla="*/ 327 h 1110"/>
                <a:gd name="T66" fmla="*/ 458 w 2119"/>
                <a:gd name="T67" fmla="*/ 467 h 1110"/>
                <a:gd name="T68" fmla="*/ 298 w 2119"/>
                <a:gd name="T69" fmla="*/ 762 h 1110"/>
                <a:gd name="T70" fmla="*/ 215 w 2119"/>
                <a:gd name="T71" fmla="*/ 1034 h 1110"/>
                <a:gd name="T72" fmla="*/ 86 w 2119"/>
                <a:gd name="T73" fmla="*/ 1053 h 1110"/>
                <a:gd name="T74" fmla="*/ 8 w 2119"/>
                <a:gd name="T75" fmla="*/ 1041 h 1110"/>
                <a:gd name="T76" fmla="*/ 0 w 2119"/>
                <a:gd name="T77" fmla="*/ 1108 h 1110"/>
                <a:gd name="T78" fmla="*/ 0 w 2119"/>
                <a:gd name="T79" fmla="*/ 1108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19" h="1110">
                  <a:moveTo>
                    <a:pt x="0" y="1108"/>
                  </a:moveTo>
                  <a:lnTo>
                    <a:pt x="317" y="1110"/>
                  </a:lnTo>
                  <a:lnTo>
                    <a:pt x="374" y="779"/>
                  </a:lnTo>
                  <a:lnTo>
                    <a:pt x="420" y="669"/>
                  </a:lnTo>
                  <a:lnTo>
                    <a:pt x="483" y="559"/>
                  </a:lnTo>
                  <a:lnTo>
                    <a:pt x="555" y="454"/>
                  </a:lnTo>
                  <a:lnTo>
                    <a:pt x="627" y="361"/>
                  </a:lnTo>
                  <a:lnTo>
                    <a:pt x="694" y="283"/>
                  </a:lnTo>
                  <a:lnTo>
                    <a:pt x="755" y="220"/>
                  </a:lnTo>
                  <a:lnTo>
                    <a:pt x="880" y="131"/>
                  </a:lnTo>
                  <a:lnTo>
                    <a:pt x="1030" y="74"/>
                  </a:lnTo>
                  <a:lnTo>
                    <a:pt x="1201" y="74"/>
                  </a:lnTo>
                  <a:lnTo>
                    <a:pt x="1378" y="139"/>
                  </a:lnTo>
                  <a:lnTo>
                    <a:pt x="1530" y="230"/>
                  </a:lnTo>
                  <a:lnTo>
                    <a:pt x="1722" y="458"/>
                  </a:lnTo>
                  <a:lnTo>
                    <a:pt x="1804" y="715"/>
                  </a:lnTo>
                  <a:lnTo>
                    <a:pt x="1846" y="861"/>
                  </a:lnTo>
                  <a:lnTo>
                    <a:pt x="2119" y="869"/>
                  </a:lnTo>
                  <a:lnTo>
                    <a:pt x="2093" y="716"/>
                  </a:lnTo>
                  <a:lnTo>
                    <a:pt x="2058" y="581"/>
                  </a:lnTo>
                  <a:lnTo>
                    <a:pt x="2013" y="458"/>
                  </a:lnTo>
                  <a:lnTo>
                    <a:pt x="1937" y="323"/>
                  </a:lnTo>
                  <a:lnTo>
                    <a:pt x="1891" y="270"/>
                  </a:lnTo>
                  <a:lnTo>
                    <a:pt x="1846" y="243"/>
                  </a:lnTo>
                  <a:lnTo>
                    <a:pt x="1694" y="272"/>
                  </a:lnTo>
                  <a:lnTo>
                    <a:pt x="1749" y="175"/>
                  </a:lnTo>
                  <a:lnTo>
                    <a:pt x="1659" y="116"/>
                  </a:lnTo>
                  <a:lnTo>
                    <a:pt x="1555" y="68"/>
                  </a:lnTo>
                  <a:lnTo>
                    <a:pt x="1340" y="0"/>
                  </a:lnTo>
                  <a:lnTo>
                    <a:pt x="948" y="7"/>
                  </a:lnTo>
                  <a:lnTo>
                    <a:pt x="798" y="85"/>
                  </a:lnTo>
                  <a:lnTo>
                    <a:pt x="673" y="196"/>
                  </a:lnTo>
                  <a:lnTo>
                    <a:pt x="563" y="327"/>
                  </a:lnTo>
                  <a:lnTo>
                    <a:pt x="458" y="467"/>
                  </a:lnTo>
                  <a:lnTo>
                    <a:pt x="298" y="762"/>
                  </a:lnTo>
                  <a:lnTo>
                    <a:pt x="215" y="1034"/>
                  </a:lnTo>
                  <a:lnTo>
                    <a:pt x="86" y="1053"/>
                  </a:lnTo>
                  <a:lnTo>
                    <a:pt x="8" y="1041"/>
                  </a:lnTo>
                  <a:lnTo>
                    <a:pt x="0" y="1108"/>
                  </a:lnTo>
                  <a:lnTo>
                    <a:pt x="0" y="1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29" name="Freeform 53"/>
            <p:cNvSpPr/>
            <p:nvPr/>
          </p:nvSpPr>
          <p:spPr bwMode="auto">
            <a:xfrm flipH="1">
              <a:off x="4451" y="3779"/>
              <a:ext cx="198" cy="196"/>
            </a:xfrm>
            <a:custGeom>
              <a:avLst/>
              <a:gdLst>
                <a:gd name="T0" fmla="*/ 261 w 751"/>
                <a:gd name="T1" fmla="*/ 0 h 649"/>
                <a:gd name="T2" fmla="*/ 589 w 751"/>
                <a:gd name="T3" fmla="*/ 35 h 649"/>
                <a:gd name="T4" fmla="*/ 496 w 751"/>
                <a:gd name="T5" fmla="*/ 386 h 649"/>
                <a:gd name="T6" fmla="*/ 382 w 751"/>
                <a:gd name="T7" fmla="*/ 445 h 649"/>
                <a:gd name="T8" fmla="*/ 458 w 751"/>
                <a:gd name="T9" fmla="*/ 75 h 649"/>
                <a:gd name="T10" fmla="*/ 99 w 751"/>
                <a:gd name="T11" fmla="*/ 84 h 649"/>
                <a:gd name="T12" fmla="*/ 223 w 751"/>
                <a:gd name="T13" fmla="*/ 215 h 649"/>
                <a:gd name="T14" fmla="*/ 276 w 751"/>
                <a:gd name="T15" fmla="*/ 346 h 649"/>
                <a:gd name="T16" fmla="*/ 215 w 751"/>
                <a:gd name="T17" fmla="*/ 502 h 649"/>
                <a:gd name="T18" fmla="*/ 390 w 751"/>
                <a:gd name="T19" fmla="*/ 559 h 649"/>
                <a:gd name="T20" fmla="*/ 544 w 751"/>
                <a:gd name="T21" fmla="*/ 485 h 649"/>
                <a:gd name="T22" fmla="*/ 665 w 751"/>
                <a:gd name="T23" fmla="*/ 527 h 649"/>
                <a:gd name="T24" fmla="*/ 751 w 751"/>
                <a:gd name="T25" fmla="*/ 649 h 649"/>
                <a:gd name="T26" fmla="*/ 375 w 751"/>
                <a:gd name="T27" fmla="*/ 649 h 649"/>
                <a:gd name="T28" fmla="*/ 283 w 751"/>
                <a:gd name="T29" fmla="*/ 576 h 649"/>
                <a:gd name="T30" fmla="*/ 99 w 751"/>
                <a:gd name="T31" fmla="*/ 559 h 649"/>
                <a:gd name="T32" fmla="*/ 160 w 751"/>
                <a:gd name="T33" fmla="*/ 354 h 649"/>
                <a:gd name="T34" fmla="*/ 126 w 751"/>
                <a:gd name="T35" fmla="*/ 246 h 649"/>
                <a:gd name="T36" fmla="*/ 71 w 751"/>
                <a:gd name="T37" fmla="*/ 139 h 649"/>
                <a:gd name="T38" fmla="*/ 0 w 751"/>
                <a:gd name="T39" fmla="*/ 25 h 649"/>
                <a:gd name="T40" fmla="*/ 261 w 751"/>
                <a:gd name="T41" fmla="*/ 0 h 649"/>
                <a:gd name="T42" fmla="*/ 261 w 751"/>
                <a:gd name="T4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1" h="649">
                  <a:moveTo>
                    <a:pt x="261" y="0"/>
                  </a:moveTo>
                  <a:lnTo>
                    <a:pt x="589" y="35"/>
                  </a:lnTo>
                  <a:lnTo>
                    <a:pt x="496" y="386"/>
                  </a:lnTo>
                  <a:lnTo>
                    <a:pt x="382" y="445"/>
                  </a:lnTo>
                  <a:lnTo>
                    <a:pt x="458" y="75"/>
                  </a:lnTo>
                  <a:lnTo>
                    <a:pt x="99" y="84"/>
                  </a:lnTo>
                  <a:lnTo>
                    <a:pt x="223" y="215"/>
                  </a:lnTo>
                  <a:lnTo>
                    <a:pt x="276" y="346"/>
                  </a:lnTo>
                  <a:lnTo>
                    <a:pt x="215" y="502"/>
                  </a:lnTo>
                  <a:lnTo>
                    <a:pt x="390" y="559"/>
                  </a:lnTo>
                  <a:lnTo>
                    <a:pt x="544" y="485"/>
                  </a:lnTo>
                  <a:lnTo>
                    <a:pt x="665" y="527"/>
                  </a:lnTo>
                  <a:lnTo>
                    <a:pt x="751" y="649"/>
                  </a:lnTo>
                  <a:lnTo>
                    <a:pt x="375" y="649"/>
                  </a:lnTo>
                  <a:lnTo>
                    <a:pt x="283" y="576"/>
                  </a:lnTo>
                  <a:lnTo>
                    <a:pt x="99" y="559"/>
                  </a:lnTo>
                  <a:lnTo>
                    <a:pt x="160" y="354"/>
                  </a:lnTo>
                  <a:lnTo>
                    <a:pt x="126" y="246"/>
                  </a:lnTo>
                  <a:lnTo>
                    <a:pt x="71" y="139"/>
                  </a:lnTo>
                  <a:lnTo>
                    <a:pt x="0" y="25"/>
                  </a:lnTo>
                  <a:lnTo>
                    <a:pt x="261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0" name="Freeform 54"/>
            <p:cNvSpPr/>
            <p:nvPr/>
          </p:nvSpPr>
          <p:spPr bwMode="auto">
            <a:xfrm flipH="1">
              <a:off x="4983" y="3492"/>
              <a:ext cx="205" cy="295"/>
            </a:xfrm>
            <a:custGeom>
              <a:avLst/>
              <a:gdLst>
                <a:gd name="T0" fmla="*/ 318 w 774"/>
                <a:gd name="T1" fmla="*/ 78 h 977"/>
                <a:gd name="T2" fmla="*/ 247 w 774"/>
                <a:gd name="T3" fmla="*/ 156 h 977"/>
                <a:gd name="T4" fmla="*/ 120 w 774"/>
                <a:gd name="T5" fmla="*/ 401 h 977"/>
                <a:gd name="T6" fmla="*/ 31 w 774"/>
                <a:gd name="T7" fmla="*/ 772 h 977"/>
                <a:gd name="T8" fmla="*/ 0 w 774"/>
                <a:gd name="T9" fmla="*/ 971 h 977"/>
                <a:gd name="T10" fmla="*/ 211 w 774"/>
                <a:gd name="T11" fmla="*/ 977 h 977"/>
                <a:gd name="T12" fmla="*/ 207 w 774"/>
                <a:gd name="T13" fmla="*/ 804 h 977"/>
                <a:gd name="T14" fmla="*/ 249 w 774"/>
                <a:gd name="T15" fmla="*/ 641 h 977"/>
                <a:gd name="T16" fmla="*/ 321 w 774"/>
                <a:gd name="T17" fmla="*/ 726 h 977"/>
                <a:gd name="T18" fmla="*/ 352 w 774"/>
                <a:gd name="T19" fmla="*/ 878 h 977"/>
                <a:gd name="T20" fmla="*/ 559 w 774"/>
                <a:gd name="T21" fmla="*/ 935 h 977"/>
                <a:gd name="T22" fmla="*/ 567 w 774"/>
                <a:gd name="T23" fmla="*/ 890 h 977"/>
                <a:gd name="T24" fmla="*/ 510 w 774"/>
                <a:gd name="T25" fmla="*/ 793 h 977"/>
                <a:gd name="T26" fmla="*/ 479 w 774"/>
                <a:gd name="T27" fmla="*/ 656 h 977"/>
                <a:gd name="T28" fmla="*/ 601 w 774"/>
                <a:gd name="T29" fmla="*/ 549 h 977"/>
                <a:gd name="T30" fmla="*/ 692 w 774"/>
                <a:gd name="T31" fmla="*/ 694 h 977"/>
                <a:gd name="T32" fmla="*/ 747 w 774"/>
                <a:gd name="T33" fmla="*/ 599 h 977"/>
                <a:gd name="T34" fmla="*/ 774 w 774"/>
                <a:gd name="T35" fmla="*/ 481 h 977"/>
                <a:gd name="T36" fmla="*/ 721 w 774"/>
                <a:gd name="T37" fmla="*/ 373 h 977"/>
                <a:gd name="T38" fmla="*/ 645 w 774"/>
                <a:gd name="T39" fmla="*/ 312 h 977"/>
                <a:gd name="T40" fmla="*/ 601 w 774"/>
                <a:gd name="T41" fmla="*/ 287 h 977"/>
                <a:gd name="T42" fmla="*/ 437 w 774"/>
                <a:gd name="T43" fmla="*/ 348 h 977"/>
                <a:gd name="T44" fmla="*/ 397 w 774"/>
                <a:gd name="T45" fmla="*/ 304 h 977"/>
                <a:gd name="T46" fmla="*/ 449 w 774"/>
                <a:gd name="T47" fmla="*/ 202 h 977"/>
                <a:gd name="T48" fmla="*/ 557 w 774"/>
                <a:gd name="T49" fmla="*/ 131 h 977"/>
                <a:gd name="T50" fmla="*/ 624 w 774"/>
                <a:gd name="T51" fmla="*/ 99 h 977"/>
                <a:gd name="T52" fmla="*/ 567 w 774"/>
                <a:gd name="T53" fmla="*/ 42 h 977"/>
                <a:gd name="T54" fmla="*/ 411 w 774"/>
                <a:gd name="T55" fmla="*/ 0 h 977"/>
                <a:gd name="T56" fmla="*/ 356 w 774"/>
                <a:gd name="T57" fmla="*/ 67 h 977"/>
                <a:gd name="T58" fmla="*/ 318 w 774"/>
                <a:gd name="T59" fmla="*/ 78 h 977"/>
                <a:gd name="T60" fmla="*/ 318 w 774"/>
                <a:gd name="T61" fmla="*/ 78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4" h="977">
                  <a:moveTo>
                    <a:pt x="318" y="78"/>
                  </a:moveTo>
                  <a:lnTo>
                    <a:pt x="247" y="156"/>
                  </a:lnTo>
                  <a:lnTo>
                    <a:pt x="120" y="401"/>
                  </a:lnTo>
                  <a:lnTo>
                    <a:pt x="31" y="772"/>
                  </a:lnTo>
                  <a:lnTo>
                    <a:pt x="0" y="971"/>
                  </a:lnTo>
                  <a:lnTo>
                    <a:pt x="211" y="977"/>
                  </a:lnTo>
                  <a:lnTo>
                    <a:pt x="207" y="804"/>
                  </a:lnTo>
                  <a:lnTo>
                    <a:pt x="249" y="641"/>
                  </a:lnTo>
                  <a:lnTo>
                    <a:pt x="321" y="726"/>
                  </a:lnTo>
                  <a:lnTo>
                    <a:pt x="352" y="878"/>
                  </a:lnTo>
                  <a:lnTo>
                    <a:pt x="559" y="935"/>
                  </a:lnTo>
                  <a:lnTo>
                    <a:pt x="567" y="890"/>
                  </a:lnTo>
                  <a:lnTo>
                    <a:pt x="510" y="793"/>
                  </a:lnTo>
                  <a:lnTo>
                    <a:pt x="479" y="656"/>
                  </a:lnTo>
                  <a:lnTo>
                    <a:pt x="601" y="549"/>
                  </a:lnTo>
                  <a:lnTo>
                    <a:pt x="692" y="694"/>
                  </a:lnTo>
                  <a:lnTo>
                    <a:pt x="747" y="599"/>
                  </a:lnTo>
                  <a:lnTo>
                    <a:pt x="774" y="481"/>
                  </a:lnTo>
                  <a:lnTo>
                    <a:pt x="721" y="373"/>
                  </a:lnTo>
                  <a:lnTo>
                    <a:pt x="645" y="312"/>
                  </a:lnTo>
                  <a:lnTo>
                    <a:pt x="601" y="287"/>
                  </a:lnTo>
                  <a:lnTo>
                    <a:pt x="437" y="348"/>
                  </a:lnTo>
                  <a:lnTo>
                    <a:pt x="397" y="304"/>
                  </a:lnTo>
                  <a:lnTo>
                    <a:pt x="449" y="202"/>
                  </a:lnTo>
                  <a:lnTo>
                    <a:pt x="557" y="131"/>
                  </a:lnTo>
                  <a:lnTo>
                    <a:pt x="624" y="99"/>
                  </a:lnTo>
                  <a:lnTo>
                    <a:pt x="567" y="42"/>
                  </a:lnTo>
                  <a:lnTo>
                    <a:pt x="411" y="0"/>
                  </a:lnTo>
                  <a:lnTo>
                    <a:pt x="356" y="67"/>
                  </a:lnTo>
                  <a:lnTo>
                    <a:pt x="318" y="78"/>
                  </a:lnTo>
                  <a:lnTo>
                    <a:pt x="318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1" name="Freeform 55"/>
            <p:cNvSpPr/>
            <p:nvPr/>
          </p:nvSpPr>
          <p:spPr bwMode="auto">
            <a:xfrm flipH="1">
              <a:off x="4992" y="3792"/>
              <a:ext cx="174" cy="210"/>
            </a:xfrm>
            <a:custGeom>
              <a:avLst/>
              <a:gdLst>
                <a:gd name="T0" fmla="*/ 211 w 656"/>
                <a:gd name="T1" fmla="*/ 0 h 698"/>
                <a:gd name="T2" fmla="*/ 0 w 656"/>
                <a:gd name="T3" fmla="*/ 17 h 698"/>
                <a:gd name="T4" fmla="*/ 40 w 656"/>
                <a:gd name="T5" fmla="*/ 116 h 698"/>
                <a:gd name="T6" fmla="*/ 101 w 656"/>
                <a:gd name="T7" fmla="*/ 291 h 698"/>
                <a:gd name="T8" fmla="*/ 97 w 656"/>
                <a:gd name="T9" fmla="*/ 439 h 698"/>
                <a:gd name="T10" fmla="*/ 59 w 656"/>
                <a:gd name="T11" fmla="*/ 517 h 698"/>
                <a:gd name="T12" fmla="*/ 46 w 656"/>
                <a:gd name="T13" fmla="*/ 612 h 698"/>
                <a:gd name="T14" fmla="*/ 253 w 656"/>
                <a:gd name="T15" fmla="*/ 641 h 698"/>
                <a:gd name="T16" fmla="*/ 338 w 656"/>
                <a:gd name="T17" fmla="*/ 698 h 698"/>
                <a:gd name="T18" fmla="*/ 656 w 656"/>
                <a:gd name="T19" fmla="*/ 681 h 698"/>
                <a:gd name="T20" fmla="*/ 644 w 656"/>
                <a:gd name="T21" fmla="*/ 633 h 698"/>
                <a:gd name="T22" fmla="*/ 597 w 656"/>
                <a:gd name="T23" fmla="*/ 559 h 698"/>
                <a:gd name="T24" fmla="*/ 464 w 656"/>
                <a:gd name="T25" fmla="*/ 509 h 698"/>
                <a:gd name="T26" fmla="*/ 264 w 656"/>
                <a:gd name="T27" fmla="*/ 538 h 698"/>
                <a:gd name="T28" fmla="*/ 226 w 656"/>
                <a:gd name="T29" fmla="*/ 498 h 698"/>
                <a:gd name="T30" fmla="*/ 230 w 656"/>
                <a:gd name="T31" fmla="*/ 439 h 698"/>
                <a:gd name="T32" fmla="*/ 268 w 656"/>
                <a:gd name="T33" fmla="*/ 312 h 698"/>
                <a:gd name="T34" fmla="*/ 224 w 656"/>
                <a:gd name="T35" fmla="*/ 169 h 698"/>
                <a:gd name="T36" fmla="*/ 146 w 656"/>
                <a:gd name="T37" fmla="*/ 88 h 698"/>
                <a:gd name="T38" fmla="*/ 101 w 656"/>
                <a:gd name="T39" fmla="*/ 46 h 698"/>
                <a:gd name="T40" fmla="*/ 376 w 656"/>
                <a:gd name="T41" fmla="*/ 38 h 698"/>
                <a:gd name="T42" fmla="*/ 211 w 656"/>
                <a:gd name="T43" fmla="*/ 0 h 698"/>
                <a:gd name="T44" fmla="*/ 211 w 656"/>
                <a:gd name="T4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6" h="698">
                  <a:moveTo>
                    <a:pt x="211" y="0"/>
                  </a:moveTo>
                  <a:lnTo>
                    <a:pt x="0" y="17"/>
                  </a:lnTo>
                  <a:lnTo>
                    <a:pt x="40" y="116"/>
                  </a:lnTo>
                  <a:lnTo>
                    <a:pt x="101" y="291"/>
                  </a:lnTo>
                  <a:lnTo>
                    <a:pt x="97" y="439"/>
                  </a:lnTo>
                  <a:lnTo>
                    <a:pt x="59" y="517"/>
                  </a:lnTo>
                  <a:lnTo>
                    <a:pt x="46" y="612"/>
                  </a:lnTo>
                  <a:lnTo>
                    <a:pt x="253" y="641"/>
                  </a:lnTo>
                  <a:lnTo>
                    <a:pt x="338" y="698"/>
                  </a:lnTo>
                  <a:lnTo>
                    <a:pt x="656" y="681"/>
                  </a:lnTo>
                  <a:lnTo>
                    <a:pt x="644" y="633"/>
                  </a:lnTo>
                  <a:lnTo>
                    <a:pt x="597" y="559"/>
                  </a:lnTo>
                  <a:lnTo>
                    <a:pt x="464" y="509"/>
                  </a:lnTo>
                  <a:lnTo>
                    <a:pt x="264" y="538"/>
                  </a:lnTo>
                  <a:lnTo>
                    <a:pt x="226" y="498"/>
                  </a:lnTo>
                  <a:lnTo>
                    <a:pt x="230" y="439"/>
                  </a:lnTo>
                  <a:lnTo>
                    <a:pt x="268" y="312"/>
                  </a:lnTo>
                  <a:lnTo>
                    <a:pt x="224" y="169"/>
                  </a:lnTo>
                  <a:lnTo>
                    <a:pt x="146" y="88"/>
                  </a:lnTo>
                  <a:lnTo>
                    <a:pt x="101" y="46"/>
                  </a:lnTo>
                  <a:lnTo>
                    <a:pt x="376" y="38"/>
                  </a:lnTo>
                  <a:lnTo>
                    <a:pt x="211" y="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2" name="Freeform 56"/>
            <p:cNvSpPr/>
            <p:nvPr/>
          </p:nvSpPr>
          <p:spPr bwMode="auto">
            <a:xfrm flipH="1">
              <a:off x="4948" y="3792"/>
              <a:ext cx="161" cy="208"/>
            </a:xfrm>
            <a:custGeom>
              <a:avLst/>
              <a:gdLst>
                <a:gd name="T0" fmla="*/ 0 w 612"/>
                <a:gd name="T1" fmla="*/ 0 h 690"/>
                <a:gd name="T2" fmla="*/ 308 w 612"/>
                <a:gd name="T3" fmla="*/ 30 h 690"/>
                <a:gd name="T4" fmla="*/ 266 w 612"/>
                <a:gd name="T5" fmla="*/ 114 h 690"/>
                <a:gd name="T6" fmla="*/ 218 w 612"/>
                <a:gd name="T7" fmla="*/ 262 h 690"/>
                <a:gd name="T8" fmla="*/ 241 w 612"/>
                <a:gd name="T9" fmla="*/ 399 h 690"/>
                <a:gd name="T10" fmla="*/ 399 w 612"/>
                <a:gd name="T11" fmla="*/ 407 h 690"/>
                <a:gd name="T12" fmla="*/ 547 w 612"/>
                <a:gd name="T13" fmla="*/ 492 h 690"/>
                <a:gd name="T14" fmla="*/ 612 w 612"/>
                <a:gd name="T15" fmla="*/ 677 h 690"/>
                <a:gd name="T16" fmla="*/ 513 w 612"/>
                <a:gd name="T17" fmla="*/ 690 h 690"/>
                <a:gd name="T18" fmla="*/ 241 w 612"/>
                <a:gd name="T19" fmla="*/ 686 h 690"/>
                <a:gd name="T20" fmla="*/ 536 w 612"/>
                <a:gd name="T21" fmla="*/ 627 h 690"/>
                <a:gd name="T22" fmla="*/ 485 w 612"/>
                <a:gd name="T23" fmla="*/ 521 h 690"/>
                <a:gd name="T24" fmla="*/ 447 w 612"/>
                <a:gd name="T25" fmla="*/ 471 h 690"/>
                <a:gd name="T26" fmla="*/ 386 w 612"/>
                <a:gd name="T27" fmla="*/ 447 h 690"/>
                <a:gd name="T28" fmla="*/ 226 w 612"/>
                <a:gd name="T29" fmla="*/ 439 h 690"/>
                <a:gd name="T30" fmla="*/ 104 w 612"/>
                <a:gd name="T31" fmla="*/ 481 h 690"/>
                <a:gd name="T32" fmla="*/ 165 w 612"/>
                <a:gd name="T33" fmla="*/ 394 h 690"/>
                <a:gd name="T34" fmla="*/ 158 w 612"/>
                <a:gd name="T35" fmla="*/ 241 h 690"/>
                <a:gd name="T36" fmla="*/ 182 w 612"/>
                <a:gd name="T37" fmla="*/ 97 h 690"/>
                <a:gd name="T38" fmla="*/ 0 w 612"/>
                <a:gd name="T39" fmla="*/ 0 h 690"/>
                <a:gd name="T40" fmla="*/ 0 w 612"/>
                <a:gd name="T41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2" h="690">
                  <a:moveTo>
                    <a:pt x="0" y="0"/>
                  </a:moveTo>
                  <a:lnTo>
                    <a:pt x="308" y="30"/>
                  </a:lnTo>
                  <a:lnTo>
                    <a:pt x="266" y="114"/>
                  </a:lnTo>
                  <a:lnTo>
                    <a:pt x="218" y="262"/>
                  </a:lnTo>
                  <a:lnTo>
                    <a:pt x="241" y="399"/>
                  </a:lnTo>
                  <a:lnTo>
                    <a:pt x="399" y="407"/>
                  </a:lnTo>
                  <a:lnTo>
                    <a:pt x="547" y="492"/>
                  </a:lnTo>
                  <a:lnTo>
                    <a:pt x="612" y="677"/>
                  </a:lnTo>
                  <a:lnTo>
                    <a:pt x="513" y="690"/>
                  </a:lnTo>
                  <a:lnTo>
                    <a:pt x="241" y="686"/>
                  </a:lnTo>
                  <a:lnTo>
                    <a:pt x="536" y="627"/>
                  </a:lnTo>
                  <a:lnTo>
                    <a:pt x="485" y="521"/>
                  </a:lnTo>
                  <a:lnTo>
                    <a:pt x="447" y="471"/>
                  </a:lnTo>
                  <a:lnTo>
                    <a:pt x="386" y="447"/>
                  </a:lnTo>
                  <a:lnTo>
                    <a:pt x="226" y="439"/>
                  </a:lnTo>
                  <a:lnTo>
                    <a:pt x="104" y="481"/>
                  </a:lnTo>
                  <a:lnTo>
                    <a:pt x="165" y="394"/>
                  </a:lnTo>
                  <a:lnTo>
                    <a:pt x="158" y="241"/>
                  </a:lnTo>
                  <a:lnTo>
                    <a:pt x="182" y="9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3" name="Freeform 57"/>
            <p:cNvSpPr/>
            <p:nvPr/>
          </p:nvSpPr>
          <p:spPr bwMode="auto">
            <a:xfrm flipH="1">
              <a:off x="5099" y="3985"/>
              <a:ext cx="55" cy="21"/>
            </a:xfrm>
            <a:custGeom>
              <a:avLst/>
              <a:gdLst>
                <a:gd name="T0" fmla="*/ 15 w 205"/>
                <a:gd name="T1" fmla="*/ 0 h 70"/>
                <a:gd name="T2" fmla="*/ 186 w 205"/>
                <a:gd name="T3" fmla="*/ 24 h 70"/>
                <a:gd name="T4" fmla="*/ 205 w 205"/>
                <a:gd name="T5" fmla="*/ 64 h 70"/>
                <a:gd name="T6" fmla="*/ 0 w 205"/>
                <a:gd name="T7" fmla="*/ 70 h 70"/>
                <a:gd name="T8" fmla="*/ 15 w 205"/>
                <a:gd name="T9" fmla="*/ 0 h 70"/>
                <a:gd name="T10" fmla="*/ 15 w 205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70">
                  <a:moveTo>
                    <a:pt x="15" y="0"/>
                  </a:moveTo>
                  <a:lnTo>
                    <a:pt x="186" y="24"/>
                  </a:lnTo>
                  <a:lnTo>
                    <a:pt x="205" y="64"/>
                  </a:lnTo>
                  <a:lnTo>
                    <a:pt x="0" y="7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4" name="Freeform 58"/>
            <p:cNvSpPr/>
            <p:nvPr/>
          </p:nvSpPr>
          <p:spPr bwMode="auto">
            <a:xfrm flipH="1">
              <a:off x="4571" y="3954"/>
              <a:ext cx="59" cy="24"/>
            </a:xfrm>
            <a:custGeom>
              <a:avLst/>
              <a:gdLst>
                <a:gd name="T0" fmla="*/ 32 w 226"/>
                <a:gd name="T1" fmla="*/ 0 h 78"/>
                <a:gd name="T2" fmla="*/ 193 w 226"/>
                <a:gd name="T3" fmla="*/ 12 h 78"/>
                <a:gd name="T4" fmla="*/ 226 w 226"/>
                <a:gd name="T5" fmla="*/ 74 h 78"/>
                <a:gd name="T6" fmla="*/ 0 w 226"/>
                <a:gd name="T7" fmla="*/ 78 h 78"/>
                <a:gd name="T8" fmla="*/ 32 w 226"/>
                <a:gd name="T9" fmla="*/ 0 h 78"/>
                <a:gd name="T10" fmla="*/ 32 w 226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78">
                  <a:moveTo>
                    <a:pt x="32" y="0"/>
                  </a:moveTo>
                  <a:lnTo>
                    <a:pt x="193" y="12"/>
                  </a:lnTo>
                  <a:lnTo>
                    <a:pt x="226" y="74"/>
                  </a:lnTo>
                  <a:lnTo>
                    <a:pt x="0" y="7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5" name="Freeform 59"/>
            <p:cNvSpPr/>
            <p:nvPr/>
          </p:nvSpPr>
          <p:spPr bwMode="auto">
            <a:xfrm flipH="1">
              <a:off x="4783" y="3096"/>
              <a:ext cx="44" cy="53"/>
            </a:xfrm>
            <a:custGeom>
              <a:avLst/>
              <a:gdLst>
                <a:gd name="T0" fmla="*/ 76 w 165"/>
                <a:gd name="T1" fmla="*/ 0 h 173"/>
                <a:gd name="T2" fmla="*/ 61 w 165"/>
                <a:gd name="T3" fmla="*/ 105 h 173"/>
                <a:gd name="T4" fmla="*/ 165 w 165"/>
                <a:gd name="T5" fmla="*/ 137 h 173"/>
                <a:gd name="T6" fmla="*/ 47 w 165"/>
                <a:gd name="T7" fmla="*/ 173 h 173"/>
                <a:gd name="T8" fmla="*/ 0 w 165"/>
                <a:gd name="T9" fmla="*/ 154 h 173"/>
                <a:gd name="T10" fmla="*/ 0 w 165"/>
                <a:gd name="T11" fmla="*/ 99 h 173"/>
                <a:gd name="T12" fmla="*/ 46 w 165"/>
                <a:gd name="T13" fmla="*/ 35 h 173"/>
                <a:gd name="T14" fmla="*/ 76 w 165"/>
                <a:gd name="T15" fmla="*/ 0 h 173"/>
                <a:gd name="T16" fmla="*/ 76 w 165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73">
                  <a:moveTo>
                    <a:pt x="76" y="0"/>
                  </a:moveTo>
                  <a:lnTo>
                    <a:pt x="61" y="105"/>
                  </a:lnTo>
                  <a:lnTo>
                    <a:pt x="165" y="137"/>
                  </a:lnTo>
                  <a:lnTo>
                    <a:pt x="47" y="173"/>
                  </a:lnTo>
                  <a:lnTo>
                    <a:pt x="0" y="154"/>
                  </a:lnTo>
                  <a:lnTo>
                    <a:pt x="0" y="99"/>
                  </a:lnTo>
                  <a:lnTo>
                    <a:pt x="46" y="3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6" name="Freeform 60"/>
            <p:cNvSpPr/>
            <p:nvPr/>
          </p:nvSpPr>
          <p:spPr bwMode="auto">
            <a:xfrm flipH="1">
              <a:off x="4784" y="3174"/>
              <a:ext cx="45" cy="53"/>
            </a:xfrm>
            <a:custGeom>
              <a:avLst/>
              <a:gdLst>
                <a:gd name="T0" fmla="*/ 72 w 173"/>
                <a:gd name="T1" fmla="*/ 0 h 173"/>
                <a:gd name="T2" fmla="*/ 66 w 173"/>
                <a:gd name="T3" fmla="*/ 97 h 173"/>
                <a:gd name="T4" fmla="*/ 173 w 173"/>
                <a:gd name="T5" fmla="*/ 127 h 173"/>
                <a:gd name="T6" fmla="*/ 83 w 173"/>
                <a:gd name="T7" fmla="*/ 173 h 173"/>
                <a:gd name="T8" fmla="*/ 20 w 173"/>
                <a:gd name="T9" fmla="*/ 161 h 173"/>
                <a:gd name="T10" fmla="*/ 0 w 173"/>
                <a:gd name="T11" fmla="*/ 110 h 173"/>
                <a:gd name="T12" fmla="*/ 38 w 173"/>
                <a:gd name="T13" fmla="*/ 38 h 173"/>
                <a:gd name="T14" fmla="*/ 72 w 173"/>
                <a:gd name="T15" fmla="*/ 0 h 173"/>
                <a:gd name="T16" fmla="*/ 72 w 173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73">
                  <a:moveTo>
                    <a:pt x="72" y="0"/>
                  </a:moveTo>
                  <a:lnTo>
                    <a:pt x="66" y="97"/>
                  </a:lnTo>
                  <a:lnTo>
                    <a:pt x="173" y="127"/>
                  </a:lnTo>
                  <a:lnTo>
                    <a:pt x="83" y="173"/>
                  </a:lnTo>
                  <a:lnTo>
                    <a:pt x="20" y="161"/>
                  </a:lnTo>
                  <a:lnTo>
                    <a:pt x="0" y="110"/>
                  </a:lnTo>
                  <a:lnTo>
                    <a:pt x="38" y="38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7" name="Freeform 61"/>
            <p:cNvSpPr/>
            <p:nvPr/>
          </p:nvSpPr>
          <p:spPr bwMode="auto">
            <a:xfrm flipH="1">
              <a:off x="4756" y="2794"/>
              <a:ext cx="125" cy="226"/>
            </a:xfrm>
            <a:custGeom>
              <a:avLst/>
              <a:gdLst>
                <a:gd name="T0" fmla="*/ 471 w 471"/>
                <a:gd name="T1" fmla="*/ 600 h 747"/>
                <a:gd name="T2" fmla="*/ 439 w 471"/>
                <a:gd name="T3" fmla="*/ 629 h 747"/>
                <a:gd name="T4" fmla="*/ 378 w 471"/>
                <a:gd name="T5" fmla="*/ 674 h 747"/>
                <a:gd name="T6" fmla="*/ 283 w 471"/>
                <a:gd name="T7" fmla="*/ 678 h 747"/>
                <a:gd name="T8" fmla="*/ 213 w 471"/>
                <a:gd name="T9" fmla="*/ 570 h 747"/>
                <a:gd name="T10" fmla="*/ 199 w 471"/>
                <a:gd name="T11" fmla="*/ 515 h 747"/>
                <a:gd name="T12" fmla="*/ 262 w 471"/>
                <a:gd name="T13" fmla="*/ 541 h 747"/>
                <a:gd name="T14" fmla="*/ 372 w 471"/>
                <a:gd name="T15" fmla="*/ 532 h 747"/>
                <a:gd name="T16" fmla="*/ 234 w 471"/>
                <a:gd name="T17" fmla="*/ 469 h 747"/>
                <a:gd name="T18" fmla="*/ 120 w 471"/>
                <a:gd name="T19" fmla="*/ 365 h 747"/>
                <a:gd name="T20" fmla="*/ 158 w 471"/>
                <a:gd name="T21" fmla="*/ 300 h 747"/>
                <a:gd name="T22" fmla="*/ 89 w 471"/>
                <a:gd name="T23" fmla="*/ 260 h 747"/>
                <a:gd name="T24" fmla="*/ 114 w 471"/>
                <a:gd name="T25" fmla="*/ 159 h 747"/>
                <a:gd name="T26" fmla="*/ 178 w 471"/>
                <a:gd name="T27" fmla="*/ 156 h 747"/>
                <a:gd name="T28" fmla="*/ 230 w 471"/>
                <a:gd name="T29" fmla="*/ 192 h 747"/>
                <a:gd name="T30" fmla="*/ 220 w 471"/>
                <a:gd name="T31" fmla="*/ 83 h 747"/>
                <a:gd name="T32" fmla="*/ 258 w 471"/>
                <a:gd name="T33" fmla="*/ 0 h 747"/>
                <a:gd name="T34" fmla="*/ 76 w 471"/>
                <a:gd name="T35" fmla="*/ 55 h 747"/>
                <a:gd name="T36" fmla="*/ 47 w 471"/>
                <a:gd name="T37" fmla="*/ 95 h 747"/>
                <a:gd name="T38" fmla="*/ 0 w 471"/>
                <a:gd name="T39" fmla="*/ 173 h 747"/>
                <a:gd name="T40" fmla="*/ 4 w 471"/>
                <a:gd name="T41" fmla="*/ 306 h 747"/>
                <a:gd name="T42" fmla="*/ 62 w 471"/>
                <a:gd name="T43" fmla="*/ 414 h 747"/>
                <a:gd name="T44" fmla="*/ 55 w 471"/>
                <a:gd name="T45" fmla="*/ 519 h 747"/>
                <a:gd name="T46" fmla="*/ 72 w 471"/>
                <a:gd name="T47" fmla="*/ 606 h 747"/>
                <a:gd name="T48" fmla="*/ 152 w 471"/>
                <a:gd name="T49" fmla="*/ 697 h 747"/>
                <a:gd name="T50" fmla="*/ 306 w 471"/>
                <a:gd name="T51" fmla="*/ 747 h 747"/>
                <a:gd name="T52" fmla="*/ 407 w 471"/>
                <a:gd name="T53" fmla="*/ 720 h 747"/>
                <a:gd name="T54" fmla="*/ 471 w 471"/>
                <a:gd name="T55" fmla="*/ 600 h 747"/>
                <a:gd name="T56" fmla="*/ 471 w 471"/>
                <a:gd name="T57" fmla="*/ 60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1" h="747">
                  <a:moveTo>
                    <a:pt x="471" y="600"/>
                  </a:moveTo>
                  <a:lnTo>
                    <a:pt x="439" y="629"/>
                  </a:lnTo>
                  <a:lnTo>
                    <a:pt x="378" y="674"/>
                  </a:lnTo>
                  <a:lnTo>
                    <a:pt x="283" y="678"/>
                  </a:lnTo>
                  <a:lnTo>
                    <a:pt x="213" y="570"/>
                  </a:lnTo>
                  <a:lnTo>
                    <a:pt x="199" y="515"/>
                  </a:lnTo>
                  <a:lnTo>
                    <a:pt x="262" y="541"/>
                  </a:lnTo>
                  <a:lnTo>
                    <a:pt x="372" y="532"/>
                  </a:lnTo>
                  <a:lnTo>
                    <a:pt x="234" y="469"/>
                  </a:lnTo>
                  <a:lnTo>
                    <a:pt x="120" y="365"/>
                  </a:lnTo>
                  <a:lnTo>
                    <a:pt x="158" y="300"/>
                  </a:lnTo>
                  <a:lnTo>
                    <a:pt x="89" y="260"/>
                  </a:lnTo>
                  <a:lnTo>
                    <a:pt x="114" y="159"/>
                  </a:lnTo>
                  <a:lnTo>
                    <a:pt x="178" y="156"/>
                  </a:lnTo>
                  <a:lnTo>
                    <a:pt x="230" y="192"/>
                  </a:lnTo>
                  <a:lnTo>
                    <a:pt x="220" y="83"/>
                  </a:lnTo>
                  <a:lnTo>
                    <a:pt x="258" y="0"/>
                  </a:lnTo>
                  <a:lnTo>
                    <a:pt x="76" y="55"/>
                  </a:lnTo>
                  <a:lnTo>
                    <a:pt x="47" y="95"/>
                  </a:lnTo>
                  <a:lnTo>
                    <a:pt x="0" y="173"/>
                  </a:lnTo>
                  <a:lnTo>
                    <a:pt x="4" y="306"/>
                  </a:lnTo>
                  <a:lnTo>
                    <a:pt x="62" y="414"/>
                  </a:lnTo>
                  <a:lnTo>
                    <a:pt x="55" y="519"/>
                  </a:lnTo>
                  <a:lnTo>
                    <a:pt x="72" y="606"/>
                  </a:lnTo>
                  <a:lnTo>
                    <a:pt x="152" y="697"/>
                  </a:lnTo>
                  <a:lnTo>
                    <a:pt x="306" y="747"/>
                  </a:lnTo>
                  <a:lnTo>
                    <a:pt x="407" y="720"/>
                  </a:lnTo>
                  <a:lnTo>
                    <a:pt x="471" y="600"/>
                  </a:lnTo>
                  <a:lnTo>
                    <a:pt x="471" y="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8" name="Freeform 62"/>
            <p:cNvSpPr/>
            <p:nvPr/>
          </p:nvSpPr>
          <p:spPr bwMode="auto">
            <a:xfrm flipH="1">
              <a:off x="4746" y="2688"/>
              <a:ext cx="164" cy="142"/>
            </a:xfrm>
            <a:custGeom>
              <a:avLst/>
              <a:gdLst>
                <a:gd name="T0" fmla="*/ 172 w 623"/>
                <a:gd name="T1" fmla="*/ 464 h 469"/>
                <a:gd name="T2" fmla="*/ 100 w 623"/>
                <a:gd name="T3" fmla="*/ 469 h 469"/>
                <a:gd name="T4" fmla="*/ 58 w 623"/>
                <a:gd name="T5" fmla="*/ 410 h 469"/>
                <a:gd name="T6" fmla="*/ 17 w 623"/>
                <a:gd name="T7" fmla="*/ 333 h 469"/>
                <a:gd name="T8" fmla="*/ 0 w 623"/>
                <a:gd name="T9" fmla="*/ 209 h 469"/>
                <a:gd name="T10" fmla="*/ 93 w 623"/>
                <a:gd name="T11" fmla="*/ 150 h 469"/>
                <a:gd name="T12" fmla="*/ 176 w 623"/>
                <a:gd name="T13" fmla="*/ 97 h 469"/>
                <a:gd name="T14" fmla="*/ 258 w 623"/>
                <a:gd name="T15" fmla="*/ 49 h 469"/>
                <a:gd name="T16" fmla="*/ 357 w 623"/>
                <a:gd name="T17" fmla="*/ 6 h 469"/>
                <a:gd name="T18" fmla="*/ 440 w 623"/>
                <a:gd name="T19" fmla="*/ 0 h 469"/>
                <a:gd name="T20" fmla="*/ 594 w 623"/>
                <a:gd name="T21" fmla="*/ 36 h 469"/>
                <a:gd name="T22" fmla="*/ 585 w 623"/>
                <a:gd name="T23" fmla="*/ 87 h 469"/>
                <a:gd name="T24" fmla="*/ 623 w 623"/>
                <a:gd name="T25" fmla="*/ 133 h 469"/>
                <a:gd name="T26" fmla="*/ 560 w 623"/>
                <a:gd name="T27" fmla="*/ 156 h 469"/>
                <a:gd name="T28" fmla="*/ 513 w 623"/>
                <a:gd name="T29" fmla="*/ 101 h 469"/>
                <a:gd name="T30" fmla="*/ 526 w 623"/>
                <a:gd name="T31" fmla="*/ 46 h 469"/>
                <a:gd name="T32" fmla="*/ 429 w 623"/>
                <a:gd name="T33" fmla="*/ 32 h 469"/>
                <a:gd name="T34" fmla="*/ 294 w 623"/>
                <a:gd name="T35" fmla="*/ 80 h 469"/>
                <a:gd name="T36" fmla="*/ 237 w 623"/>
                <a:gd name="T37" fmla="*/ 110 h 469"/>
                <a:gd name="T38" fmla="*/ 161 w 623"/>
                <a:gd name="T39" fmla="*/ 177 h 469"/>
                <a:gd name="T40" fmla="*/ 250 w 623"/>
                <a:gd name="T41" fmla="*/ 186 h 469"/>
                <a:gd name="T42" fmla="*/ 313 w 623"/>
                <a:gd name="T43" fmla="*/ 241 h 469"/>
                <a:gd name="T44" fmla="*/ 393 w 623"/>
                <a:gd name="T45" fmla="*/ 224 h 469"/>
                <a:gd name="T46" fmla="*/ 406 w 623"/>
                <a:gd name="T47" fmla="*/ 251 h 469"/>
                <a:gd name="T48" fmla="*/ 351 w 623"/>
                <a:gd name="T49" fmla="*/ 308 h 469"/>
                <a:gd name="T50" fmla="*/ 273 w 623"/>
                <a:gd name="T51" fmla="*/ 378 h 469"/>
                <a:gd name="T52" fmla="*/ 203 w 623"/>
                <a:gd name="T53" fmla="*/ 439 h 469"/>
                <a:gd name="T54" fmla="*/ 172 w 623"/>
                <a:gd name="T55" fmla="*/ 464 h 469"/>
                <a:gd name="T56" fmla="*/ 172 w 623"/>
                <a:gd name="T57" fmla="*/ 46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3" h="469">
                  <a:moveTo>
                    <a:pt x="172" y="464"/>
                  </a:moveTo>
                  <a:lnTo>
                    <a:pt x="100" y="469"/>
                  </a:lnTo>
                  <a:lnTo>
                    <a:pt x="58" y="410"/>
                  </a:lnTo>
                  <a:lnTo>
                    <a:pt x="17" y="333"/>
                  </a:lnTo>
                  <a:lnTo>
                    <a:pt x="0" y="209"/>
                  </a:lnTo>
                  <a:lnTo>
                    <a:pt x="93" y="150"/>
                  </a:lnTo>
                  <a:lnTo>
                    <a:pt x="176" y="97"/>
                  </a:lnTo>
                  <a:lnTo>
                    <a:pt x="258" y="49"/>
                  </a:lnTo>
                  <a:lnTo>
                    <a:pt x="357" y="6"/>
                  </a:lnTo>
                  <a:lnTo>
                    <a:pt x="440" y="0"/>
                  </a:lnTo>
                  <a:lnTo>
                    <a:pt x="594" y="36"/>
                  </a:lnTo>
                  <a:lnTo>
                    <a:pt x="585" y="87"/>
                  </a:lnTo>
                  <a:lnTo>
                    <a:pt x="623" y="133"/>
                  </a:lnTo>
                  <a:lnTo>
                    <a:pt x="560" y="156"/>
                  </a:lnTo>
                  <a:lnTo>
                    <a:pt x="513" y="101"/>
                  </a:lnTo>
                  <a:lnTo>
                    <a:pt x="526" y="46"/>
                  </a:lnTo>
                  <a:lnTo>
                    <a:pt x="429" y="32"/>
                  </a:lnTo>
                  <a:lnTo>
                    <a:pt x="294" y="80"/>
                  </a:lnTo>
                  <a:lnTo>
                    <a:pt x="237" y="110"/>
                  </a:lnTo>
                  <a:lnTo>
                    <a:pt x="161" y="177"/>
                  </a:lnTo>
                  <a:lnTo>
                    <a:pt x="250" y="186"/>
                  </a:lnTo>
                  <a:lnTo>
                    <a:pt x="313" y="241"/>
                  </a:lnTo>
                  <a:lnTo>
                    <a:pt x="393" y="224"/>
                  </a:lnTo>
                  <a:lnTo>
                    <a:pt x="406" y="251"/>
                  </a:lnTo>
                  <a:lnTo>
                    <a:pt x="351" y="308"/>
                  </a:lnTo>
                  <a:lnTo>
                    <a:pt x="273" y="378"/>
                  </a:lnTo>
                  <a:lnTo>
                    <a:pt x="203" y="439"/>
                  </a:lnTo>
                  <a:lnTo>
                    <a:pt x="172" y="464"/>
                  </a:lnTo>
                  <a:lnTo>
                    <a:pt x="172" y="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39" name="Freeform 63"/>
            <p:cNvSpPr/>
            <p:nvPr/>
          </p:nvSpPr>
          <p:spPr bwMode="auto">
            <a:xfrm flipH="1">
              <a:off x="4666" y="2710"/>
              <a:ext cx="181" cy="101"/>
            </a:xfrm>
            <a:custGeom>
              <a:avLst/>
              <a:gdLst>
                <a:gd name="T0" fmla="*/ 310 w 680"/>
                <a:gd name="T1" fmla="*/ 59 h 333"/>
                <a:gd name="T2" fmla="*/ 388 w 680"/>
                <a:gd name="T3" fmla="*/ 34 h 333"/>
                <a:gd name="T4" fmla="*/ 483 w 680"/>
                <a:gd name="T5" fmla="*/ 6 h 333"/>
                <a:gd name="T6" fmla="*/ 557 w 680"/>
                <a:gd name="T7" fmla="*/ 0 h 333"/>
                <a:gd name="T8" fmla="*/ 637 w 680"/>
                <a:gd name="T9" fmla="*/ 42 h 333"/>
                <a:gd name="T10" fmla="*/ 675 w 680"/>
                <a:gd name="T11" fmla="*/ 124 h 333"/>
                <a:gd name="T12" fmla="*/ 680 w 680"/>
                <a:gd name="T13" fmla="*/ 202 h 333"/>
                <a:gd name="T14" fmla="*/ 618 w 680"/>
                <a:gd name="T15" fmla="*/ 236 h 333"/>
                <a:gd name="T16" fmla="*/ 534 w 680"/>
                <a:gd name="T17" fmla="*/ 283 h 333"/>
                <a:gd name="T18" fmla="*/ 488 w 680"/>
                <a:gd name="T19" fmla="*/ 202 h 333"/>
                <a:gd name="T20" fmla="*/ 429 w 680"/>
                <a:gd name="T21" fmla="*/ 150 h 333"/>
                <a:gd name="T22" fmla="*/ 409 w 680"/>
                <a:gd name="T23" fmla="*/ 219 h 333"/>
                <a:gd name="T24" fmla="*/ 9 w 680"/>
                <a:gd name="T25" fmla="*/ 333 h 333"/>
                <a:gd name="T26" fmla="*/ 0 w 680"/>
                <a:gd name="T27" fmla="*/ 283 h 333"/>
                <a:gd name="T28" fmla="*/ 369 w 680"/>
                <a:gd name="T29" fmla="*/ 192 h 333"/>
                <a:gd name="T30" fmla="*/ 372 w 680"/>
                <a:gd name="T31" fmla="*/ 141 h 333"/>
                <a:gd name="T32" fmla="*/ 397 w 680"/>
                <a:gd name="T33" fmla="*/ 93 h 333"/>
                <a:gd name="T34" fmla="*/ 450 w 680"/>
                <a:gd name="T35" fmla="*/ 46 h 333"/>
                <a:gd name="T36" fmla="*/ 350 w 680"/>
                <a:gd name="T37" fmla="*/ 88 h 333"/>
                <a:gd name="T38" fmla="*/ 215 w 680"/>
                <a:gd name="T39" fmla="*/ 145 h 333"/>
                <a:gd name="T40" fmla="*/ 310 w 680"/>
                <a:gd name="T41" fmla="*/ 59 h 333"/>
                <a:gd name="T42" fmla="*/ 310 w 680"/>
                <a:gd name="T43" fmla="*/ 5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0" h="333">
                  <a:moveTo>
                    <a:pt x="310" y="59"/>
                  </a:moveTo>
                  <a:lnTo>
                    <a:pt x="388" y="34"/>
                  </a:lnTo>
                  <a:lnTo>
                    <a:pt x="483" y="6"/>
                  </a:lnTo>
                  <a:lnTo>
                    <a:pt x="557" y="0"/>
                  </a:lnTo>
                  <a:lnTo>
                    <a:pt x="637" y="42"/>
                  </a:lnTo>
                  <a:lnTo>
                    <a:pt x="675" y="124"/>
                  </a:lnTo>
                  <a:lnTo>
                    <a:pt x="680" y="202"/>
                  </a:lnTo>
                  <a:lnTo>
                    <a:pt x="618" y="236"/>
                  </a:lnTo>
                  <a:lnTo>
                    <a:pt x="534" y="283"/>
                  </a:lnTo>
                  <a:lnTo>
                    <a:pt x="488" y="202"/>
                  </a:lnTo>
                  <a:lnTo>
                    <a:pt x="429" y="150"/>
                  </a:lnTo>
                  <a:lnTo>
                    <a:pt x="409" y="219"/>
                  </a:lnTo>
                  <a:lnTo>
                    <a:pt x="9" y="333"/>
                  </a:lnTo>
                  <a:lnTo>
                    <a:pt x="0" y="283"/>
                  </a:lnTo>
                  <a:lnTo>
                    <a:pt x="369" y="192"/>
                  </a:lnTo>
                  <a:lnTo>
                    <a:pt x="372" y="141"/>
                  </a:lnTo>
                  <a:lnTo>
                    <a:pt x="397" y="93"/>
                  </a:lnTo>
                  <a:lnTo>
                    <a:pt x="450" y="46"/>
                  </a:lnTo>
                  <a:lnTo>
                    <a:pt x="350" y="88"/>
                  </a:lnTo>
                  <a:lnTo>
                    <a:pt x="215" y="145"/>
                  </a:lnTo>
                  <a:lnTo>
                    <a:pt x="310" y="59"/>
                  </a:lnTo>
                  <a:lnTo>
                    <a:pt x="310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40" name="Freeform 64"/>
            <p:cNvSpPr/>
            <p:nvPr/>
          </p:nvSpPr>
          <p:spPr bwMode="auto">
            <a:xfrm flipH="1">
              <a:off x="4709" y="2803"/>
              <a:ext cx="50" cy="81"/>
            </a:xfrm>
            <a:custGeom>
              <a:avLst/>
              <a:gdLst>
                <a:gd name="T0" fmla="*/ 68 w 188"/>
                <a:gd name="T1" fmla="*/ 0 h 272"/>
                <a:gd name="T2" fmla="*/ 102 w 188"/>
                <a:gd name="T3" fmla="*/ 131 h 272"/>
                <a:gd name="T4" fmla="*/ 156 w 188"/>
                <a:gd name="T5" fmla="*/ 186 h 272"/>
                <a:gd name="T6" fmla="*/ 188 w 188"/>
                <a:gd name="T7" fmla="*/ 205 h 272"/>
                <a:gd name="T8" fmla="*/ 116 w 188"/>
                <a:gd name="T9" fmla="*/ 259 h 272"/>
                <a:gd name="T10" fmla="*/ 0 w 188"/>
                <a:gd name="T11" fmla="*/ 272 h 272"/>
                <a:gd name="T12" fmla="*/ 51 w 188"/>
                <a:gd name="T13" fmla="*/ 219 h 272"/>
                <a:gd name="T14" fmla="*/ 93 w 188"/>
                <a:gd name="T15" fmla="*/ 198 h 272"/>
                <a:gd name="T16" fmla="*/ 51 w 188"/>
                <a:gd name="T17" fmla="*/ 122 h 272"/>
                <a:gd name="T18" fmla="*/ 68 w 188"/>
                <a:gd name="T19" fmla="*/ 0 h 272"/>
                <a:gd name="T20" fmla="*/ 68 w 188"/>
                <a:gd name="T2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272">
                  <a:moveTo>
                    <a:pt x="68" y="0"/>
                  </a:moveTo>
                  <a:lnTo>
                    <a:pt x="102" y="131"/>
                  </a:lnTo>
                  <a:lnTo>
                    <a:pt x="156" y="186"/>
                  </a:lnTo>
                  <a:lnTo>
                    <a:pt x="188" y="205"/>
                  </a:lnTo>
                  <a:lnTo>
                    <a:pt x="116" y="259"/>
                  </a:lnTo>
                  <a:lnTo>
                    <a:pt x="0" y="272"/>
                  </a:lnTo>
                  <a:lnTo>
                    <a:pt x="51" y="219"/>
                  </a:lnTo>
                  <a:lnTo>
                    <a:pt x="93" y="198"/>
                  </a:lnTo>
                  <a:lnTo>
                    <a:pt x="51" y="122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41" name="Freeform 65"/>
            <p:cNvSpPr/>
            <p:nvPr/>
          </p:nvSpPr>
          <p:spPr bwMode="auto">
            <a:xfrm flipH="1">
              <a:off x="4726" y="2845"/>
              <a:ext cx="91" cy="81"/>
            </a:xfrm>
            <a:custGeom>
              <a:avLst/>
              <a:gdLst>
                <a:gd name="T0" fmla="*/ 93 w 344"/>
                <a:gd name="T1" fmla="*/ 0 h 268"/>
                <a:gd name="T2" fmla="*/ 133 w 344"/>
                <a:gd name="T3" fmla="*/ 78 h 268"/>
                <a:gd name="T4" fmla="*/ 124 w 344"/>
                <a:gd name="T5" fmla="*/ 163 h 268"/>
                <a:gd name="T6" fmla="*/ 200 w 344"/>
                <a:gd name="T7" fmla="*/ 213 h 268"/>
                <a:gd name="T8" fmla="*/ 344 w 344"/>
                <a:gd name="T9" fmla="*/ 241 h 268"/>
                <a:gd name="T10" fmla="*/ 179 w 344"/>
                <a:gd name="T11" fmla="*/ 268 h 268"/>
                <a:gd name="T12" fmla="*/ 93 w 344"/>
                <a:gd name="T13" fmla="*/ 222 h 268"/>
                <a:gd name="T14" fmla="*/ 0 w 344"/>
                <a:gd name="T15" fmla="*/ 241 h 268"/>
                <a:gd name="T16" fmla="*/ 74 w 344"/>
                <a:gd name="T17" fmla="*/ 163 h 268"/>
                <a:gd name="T18" fmla="*/ 89 w 344"/>
                <a:gd name="T19" fmla="*/ 85 h 268"/>
                <a:gd name="T20" fmla="*/ 93 w 344"/>
                <a:gd name="T21" fmla="*/ 0 h 268"/>
                <a:gd name="T22" fmla="*/ 93 w 344"/>
                <a:gd name="T2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4" h="268">
                  <a:moveTo>
                    <a:pt x="93" y="0"/>
                  </a:moveTo>
                  <a:lnTo>
                    <a:pt x="133" y="78"/>
                  </a:lnTo>
                  <a:lnTo>
                    <a:pt x="124" y="163"/>
                  </a:lnTo>
                  <a:lnTo>
                    <a:pt x="200" y="213"/>
                  </a:lnTo>
                  <a:lnTo>
                    <a:pt x="344" y="241"/>
                  </a:lnTo>
                  <a:lnTo>
                    <a:pt x="179" y="268"/>
                  </a:lnTo>
                  <a:lnTo>
                    <a:pt x="93" y="222"/>
                  </a:lnTo>
                  <a:lnTo>
                    <a:pt x="0" y="241"/>
                  </a:lnTo>
                  <a:lnTo>
                    <a:pt x="74" y="163"/>
                  </a:lnTo>
                  <a:lnTo>
                    <a:pt x="89" y="85"/>
                  </a:lnTo>
                  <a:lnTo>
                    <a:pt x="93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42" name="Freeform 66"/>
            <p:cNvSpPr/>
            <p:nvPr/>
          </p:nvSpPr>
          <p:spPr bwMode="auto">
            <a:xfrm flipH="1">
              <a:off x="4416" y="3888"/>
              <a:ext cx="139" cy="85"/>
            </a:xfrm>
            <a:custGeom>
              <a:avLst/>
              <a:gdLst>
                <a:gd name="T0" fmla="*/ 0 w 524"/>
                <a:gd name="T1" fmla="*/ 102 h 281"/>
                <a:gd name="T2" fmla="*/ 102 w 524"/>
                <a:gd name="T3" fmla="*/ 0 h 281"/>
                <a:gd name="T4" fmla="*/ 289 w 524"/>
                <a:gd name="T5" fmla="*/ 9 h 281"/>
                <a:gd name="T6" fmla="*/ 446 w 524"/>
                <a:gd name="T7" fmla="*/ 93 h 281"/>
                <a:gd name="T8" fmla="*/ 515 w 524"/>
                <a:gd name="T9" fmla="*/ 211 h 281"/>
                <a:gd name="T10" fmla="*/ 524 w 524"/>
                <a:gd name="T11" fmla="*/ 281 h 281"/>
                <a:gd name="T12" fmla="*/ 254 w 524"/>
                <a:gd name="T13" fmla="*/ 277 h 281"/>
                <a:gd name="T14" fmla="*/ 462 w 524"/>
                <a:gd name="T15" fmla="*/ 226 h 281"/>
                <a:gd name="T16" fmla="*/ 408 w 524"/>
                <a:gd name="T17" fmla="*/ 127 h 281"/>
                <a:gd name="T18" fmla="*/ 273 w 524"/>
                <a:gd name="T19" fmla="*/ 60 h 281"/>
                <a:gd name="T20" fmla="*/ 119 w 524"/>
                <a:gd name="T21" fmla="*/ 45 h 281"/>
                <a:gd name="T22" fmla="*/ 0 w 524"/>
                <a:gd name="T23" fmla="*/ 102 h 281"/>
                <a:gd name="T24" fmla="*/ 0 w 524"/>
                <a:gd name="T25" fmla="*/ 10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281">
                  <a:moveTo>
                    <a:pt x="0" y="102"/>
                  </a:moveTo>
                  <a:lnTo>
                    <a:pt x="102" y="0"/>
                  </a:lnTo>
                  <a:lnTo>
                    <a:pt x="289" y="9"/>
                  </a:lnTo>
                  <a:lnTo>
                    <a:pt x="446" y="93"/>
                  </a:lnTo>
                  <a:lnTo>
                    <a:pt x="515" y="211"/>
                  </a:lnTo>
                  <a:lnTo>
                    <a:pt x="524" y="281"/>
                  </a:lnTo>
                  <a:lnTo>
                    <a:pt x="254" y="277"/>
                  </a:lnTo>
                  <a:lnTo>
                    <a:pt x="462" y="226"/>
                  </a:lnTo>
                  <a:lnTo>
                    <a:pt x="408" y="127"/>
                  </a:lnTo>
                  <a:lnTo>
                    <a:pt x="273" y="60"/>
                  </a:lnTo>
                  <a:lnTo>
                    <a:pt x="119" y="45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43" name="Freeform 67"/>
            <p:cNvSpPr/>
            <p:nvPr/>
          </p:nvSpPr>
          <p:spPr bwMode="auto">
            <a:xfrm flipH="1">
              <a:off x="4687" y="2809"/>
              <a:ext cx="43" cy="28"/>
            </a:xfrm>
            <a:custGeom>
              <a:avLst/>
              <a:gdLst>
                <a:gd name="T0" fmla="*/ 129 w 161"/>
                <a:gd name="T1" fmla="*/ 9 h 89"/>
                <a:gd name="T2" fmla="*/ 161 w 161"/>
                <a:gd name="T3" fmla="*/ 46 h 89"/>
                <a:gd name="T4" fmla="*/ 123 w 161"/>
                <a:gd name="T5" fmla="*/ 82 h 89"/>
                <a:gd name="T6" fmla="*/ 65 w 161"/>
                <a:gd name="T7" fmla="*/ 89 h 89"/>
                <a:gd name="T8" fmla="*/ 0 w 161"/>
                <a:gd name="T9" fmla="*/ 72 h 89"/>
                <a:gd name="T10" fmla="*/ 6 w 161"/>
                <a:gd name="T11" fmla="*/ 27 h 89"/>
                <a:gd name="T12" fmla="*/ 68 w 161"/>
                <a:gd name="T13" fmla="*/ 0 h 89"/>
                <a:gd name="T14" fmla="*/ 129 w 161"/>
                <a:gd name="T15" fmla="*/ 9 h 89"/>
                <a:gd name="T16" fmla="*/ 129 w 161"/>
                <a:gd name="T17" fmla="*/ 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89">
                  <a:moveTo>
                    <a:pt x="129" y="9"/>
                  </a:moveTo>
                  <a:lnTo>
                    <a:pt x="161" y="46"/>
                  </a:lnTo>
                  <a:lnTo>
                    <a:pt x="123" y="82"/>
                  </a:lnTo>
                  <a:lnTo>
                    <a:pt x="65" y="89"/>
                  </a:lnTo>
                  <a:lnTo>
                    <a:pt x="0" y="72"/>
                  </a:lnTo>
                  <a:lnTo>
                    <a:pt x="6" y="27"/>
                  </a:lnTo>
                  <a:lnTo>
                    <a:pt x="68" y="0"/>
                  </a:lnTo>
                  <a:lnTo>
                    <a:pt x="129" y="9"/>
                  </a:lnTo>
                  <a:lnTo>
                    <a:pt x="129" y="9"/>
                  </a:lnTo>
                  <a:close/>
                </a:path>
              </a:pathLst>
            </a:custGeom>
            <a:solidFill>
              <a:srgbClr val="FFE5E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44" name="Freeform 68"/>
            <p:cNvSpPr/>
            <p:nvPr/>
          </p:nvSpPr>
          <p:spPr bwMode="auto">
            <a:xfrm flipH="1">
              <a:off x="4761" y="2806"/>
              <a:ext cx="30" cy="27"/>
            </a:xfrm>
            <a:custGeom>
              <a:avLst/>
              <a:gdLst>
                <a:gd name="T0" fmla="*/ 110 w 116"/>
                <a:gd name="T1" fmla="*/ 0 h 89"/>
                <a:gd name="T2" fmla="*/ 116 w 116"/>
                <a:gd name="T3" fmla="*/ 43 h 89"/>
                <a:gd name="T4" fmla="*/ 103 w 116"/>
                <a:gd name="T5" fmla="*/ 78 h 89"/>
                <a:gd name="T6" fmla="*/ 63 w 116"/>
                <a:gd name="T7" fmla="*/ 89 h 89"/>
                <a:gd name="T8" fmla="*/ 0 w 116"/>
                <a:gd name="T9" fmla="*/ 45 h 89"/>
                <a:gd name="T10" fmla="*/ 46 w 116"/>
                <a:gd name="T11" fmla="*/ 9 h 89"/>
                <a:gd name="T12" fmla="*/ 110 w 116"/>
                <a:gd name="T13" fmla="*/ 0 h 89"/>
                <a:gd name="T14" fmla="*/ 110 w 116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89">
                  <a:moveTo>
                    <a:pt x="110" y="0"/>
                  </a:moveTo>
                  <a:lnTo>
                    <a:pt x="116" y="43"/>
                  </a:lnTo>
                  <a:lnTo>
                    <a:pt x="103" y="78"/>
                  </a:lnTo>
                  <a:lnTo>
                    <a:pt x="63" y="89"/>
                  </a:lnTo>
                  <a:lnTo>
                    <a:pt x="0" y="45"/>
                  </a:lnTo>
                  <a:lnTo>
                    <a:pt x="46" y="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E5E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45" name="Freeform 69"/>
            <p:cNvSpPr/>
            <p:nvPr/>
          </p:nvSpPr>
          <p:spPr bwMode="auto">
            <a:xfrm flipH="1">
              <a:off x="4687" y="2807"/>
              <a:ext cx="48" cy="31"/>
            </a:xfrm>
            <a:custGeom>
              <a:avLst/>
              <a:gdLst>
                <a:gd name="T0" fmla="*/ 180 w 180"/>
                <a:gd name="T1" fmla="*/ 54 h 105"/>
                <a:gd name="T2" fmla="*/ 156 w 180"/>
                <a:gd name="T3" fmla="*/ 10 h 105"/>
                <a:gd name="T4" fmla="*/ 74 w 180"/>
                <a:gd name="T5" fmla="*/ 0 h 105"/>
                <a:gd name="T6" fmla="*/ 0 w 180"/>
                <a:gd name="T7" fmla="*/ 56 h 105"/>
                <a:gd name="T8" fmla="*/ 9 w 180"/>
                <a:gd name="T9" fmla="*/ 95 h 105"/>
                <a:gd name="T10" fmla="*/ 74 w 180"/>
                <a:gd name="T11" fmla="*/ 105 h 105"/>
                <a:gd name="T12" fmla="*/ 95 w 180"/>
                <a:gd name="T13" fmla="*/ 80 h 105"/>
                <a:gd name="T14" fmla="*/ 61 w 180"/>
                <a:gd name="T15" fmla="*/ 52 h 105"/>
                <a:gd name="T16" fmla="*/ 112 w 180"/>
                <a:gd name="T17" fmla="*/ 33 h 105"/>
                <a:gd name="T18" fmla="*/ 180 w 180"/>
                <a:gd name="T19" fmla="*/ 54 h 105"/>
                <a:gd name="T20" fmla="*/ 180 w 180"/>
                <a:gd name="T21" fmla="*/ 5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05">
                  <a:moveTo>
                    <a:pt x="180" y="54"/>
                  </a:moveTo>
                  <a:lnTo>
                    <a:pt x="156" y="10"/>
                  </a:lnTo>
                  <a:lnTo>
                    <a:pt x="74" y="0"/>
                  </a:lnTo>
                  <a:lnTo>
                    <a:pt x="0" y="56"/>
                  </a:lnTo>
                  <a:lnTo>
                    <a:pt x="9" y="95"/>
                  </a:lnTo>
                  <a:lnTo>
                    <a:pt x="74" y="105"/>
                  </a:lnTo>
                  <a:lnTo>
                    <a:pt x="95" y="80"/>
                  </a:lnTo>
                  <a:lnTo>
                    <a:pt x="61" y="52"/>
                  </a:lnTo>
                  <a:lnTo>
                    <a:pt x="112" y="33"/>
                  </a:lnTo>
                  <a:lnTo>
                    <a:pt x="180" y="54"/>
                  </a:lnTo>
                  <a:lnTo>
                    <a:pt x="180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46" name="Freeform 70"/>
            <p:cNvSpPr/>
            <p:nvPr/>
          </p:nvSpPr>
          <p:spPr bwMode="auto">
            <a:xfrm flipH="1">
              <a:off x="4759" y="2803"/>
              <a:ext cx="32" cy="30"/>
            </a:xfrm>
            <a:custGeom>
              <a:avLst/>
              <a:gdLst>
                <a:gd name="T0" fmla="*/ 120 w 122"/>
                <a:gd name="T1" fmla="*/ 8 h 101"/>
                <a:gd name="T2" fmla="*/ 72 w 122"/>
                <a:gd name="T3" fmla="*/ 0 h 101"/>
                <a:gd name="T4" fmla="*/ 30 w 122"/>
                <a:gd name="T5" fmla="*/ 17 h 101"/>
                <a:gd name="T6" fmla="*/ 0 w 122"/>
                <a:gd name="T7" fmla="*/ 57 h 101"/>
                <a:gd name="T8" fmla="*/ 8 w 122"/>
                <a:gd name="T9" fmla="*/ 95 h 101"/>
                <a:gd name="T10" fmla="*/ 63 w 122"/>
                <a:gd name="T11" fmla="*/ 101 h 101"/>
                <a:gd name="T12" fmla="*/ 82 w 122"/>
                <a:gd name="T13" fmla="*/ 71 h 101"/>
                <a:gd name="T14" fmla="*/ 46 w 122"/>
                <a:gd name="T15" fmla="*/ 53 h 101"/>
                <a:gd name="T16" fmla="*/ 76 w 122"/>
                <a:gd name="T17" fmla="*/ 31 h 101"/>
                <a:gd name="T18" fmla="*/ 122 w 122"/>
                <a:gd name="T19" fmla="*/ 46 h 101"/>
                <a:gd name="T20" fmla="*/ 120 w 122"/>
                <a:gd name="T21" fmla="*/ 8 h 101"/>
                <a:gd name="T22" fmla="*/ 120 w 122"/>
                <a:gd name="T23" fmla="*/ 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01">
                  <a:moveTo>
                    <a:pt x="120" y="8"/>
                  </a:moveTo>
                  <a:lnTo>
                    <a:pt x="72" y="0"/>
                  </a:lnTo>
                  <a:lnTo>
                    <a:pt x="30" y="17"/>
                  </a:lnTo>
                  <a:lnTo>
                    <a:pt x="0" y="57"/>
                  </a:lnTo>
                  <a:lnTo>
                    <a:pt x="8" y="95"/>
                  </a:lnTo>
                  <a:lnTo>
                    <a:pt x="63" y="101"/>
                  </a:lnTo>
                  <a:lnTo>
                    <a:pt x="82" y="71"/>
                  </a:lnTo>
                  <a:lnTo>
                    <a:pt x="46" y="53"/>
                  </a:lnTo>
                  <a:lnTo>
                    <a:pt x="76" y="31"/>
                  </a:lnTo>
                  <a:lnTo>
                    <a:pt x="122" y="46"/>
                  </a:lnTo>
                  <a:lnTo>
                    <a:pt x="120" y="8"/>
                  </a:lnTo>
                  <a:lnTo>
                    <a:pt x="12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  <p:sp>
          <p:nvSpPr>
            <p:cNvPr id="147" name="Freeform 71"/>
            <p:cNvSpPr/>
            <p:nvPr/>
          </p:nvSpPr>
          <p:spPr bwMode="auto">
            <a:xfrm flipH="1">
              <a:off x="4685" y="2751"/>
              <a:ext cx="65" cy="216"/>
            </a:xfrm>
            <a:custGeom>
              <a:avLst/>
              <a:gdLst>
                <a:gd name="T0" fmla="*/ 110 w 247"/>
                <a:gd name="T1" fmla="*/ 0 h 715"/>
                <a:gd name="T2" fmla="*/ 148 w 247"/>
                <a:gd name="T3" fmla="*/ 51 h 715"/>
                <a:gd name="T4" fmla="*/ 213 w 247"/>
                <a:gd name="T5" fmla="*/ 169 h 715"/>
                <a:gd name="T6" fmla="*/ 247 w 247"/>
                <a:gd name="T7" fmla="*/ 433 h 715"/>
                <a:gd name="T8" fmla="*/ 224 w 247"/>
                <a:gd name="T9" fmla="*/ 528 h 715"/>
                <a:gd name="T10" fmla="*/ 180 w 247"/>
                <a:gd name="T11" fmla="*/ 608 h 715"/>
                <a:gd name="T12" fmla="*/ 93 w 247"/>
                <a:gd name="T13" fmla="*/ 688 h 715"/>
                <a:gd name="T14" fmla="*/ 0 w 247"/>
                <a:gd name="T15" fmla="*/ 715 h 715"/>
                <a:gd name="T16" fmla="*/ 15 w 247"/>
                <a:gd name="T17" fmla="*/ 658 h 715"/>
                <a:gd name="T18" fmla="*/ 110 w 247"/>
                <a:gd name="T19" fmla="*/ 618 h 715"/>
                <a:gd name="T20" fmla="*/ 182 w 247"/>
                <a:gd name="T21" fmla="*/ 521 h 715"/>
                <a:gd name="T22" fmla="*/ 209 w 247"/>
                <a:gd name="T23" fmla="*/ 456 h 715"/>
                <a:gd name="T24" fmla="*/ 209 w 247"/>
                <a:gd name="T25" fmla="*/ 264 h 715"/>
                <a:gd name="T26" fmla="*/ 150 w 247"/>
                <a:gd name="T27" fmla="*/ 89 h 715"/>
                <a:gd name="T28" fmla="*/ 110 w 247"/>
                <a:gd name="T29" fmla="*/ 0 h 715"/>
                <a:gd name="T30" fmla="*/ 110 w 247"/>
                <a:gd name="T31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7" h="715">
                  <a:moveTo>
                    <a:pt x="110" y="0"/>
                  </a:moveTo>
                  <a:lnTo>
                    <a:pt x="148" y="51"/>
                  </a:lnTo>
                  <a:lnTo>
                    <a:pt x="213" y="169"/>
                  </a:lnTo>
                  <a:lnTo>
                    <a:pt x="247" y="433"/>
                  </a:lnTo>
                  <a:lnTo>
                    <a:pt x="224" y="528"/>
                  </a:lnTo>
                  <a:lnTo>
                    <a:pt x="180" y="608"/>
                  </a:lnTo>
                  <a:lnTo>
                    <a:pt x="93" y="688"/>
                  </a:lnTo>
                  <a:lnTo>
                    <a:pt x="0" y="715"/>
                  </a:lnTo>
                  <a:lnTo>
                    <a:pt x="15" y="658"/>
                  </a:lnTo>
                  <a:lnTo>
                    <a:pt x="110" y="618"/>
                  </a:lnTo>
                  <a:lnTo>
                    <a:pt x="182" y="521"/>
                  </a:lnTo>
                  <a:lnTo>
                    <a:pt x="209" y="456"/>
                  </a:lnTo>
                  <a:lnTo>
                    <a:pt x="209" y="264"/>
                  </a:lnTo>
                  <a:lnTo>
                    <a:pt x="150" y="8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kern="0">
                <a:solidFill>
                  <a:srgbClr val="29698D"/>
                </a:solidFill>
              </a:endParaRPr>
            </a:p>
          </p:txBody>
        </p:sp>
      </p:grpSp>
      <p:sp>
        <p:nvSpPr>
          <p:cNvPr id="148" name="AutoShape 72"/>
          <p:cNvSpPr>
            <a:spLocks noChangeArrowheads="1"/>
          </p:cNvSpPr>
          <p:nvPr/>
        </p:nvSpPr>
        <p:spPr bwMode="auto">
          <a:xfrm>
            <a:off x="3995738" y="1528763"/>
            <a:ext cx="2867025" cy="1036637"/>
          </a:xfrm>
          <a:prstGeom prst="cloudCallout">
            <a:avLst>
              <a:gd name="adj1" fmla="val 76912"/>
              <a:gd name="adj2" fmla="val -29481"/>
            </a:avLst>
          </a:prstGeom>
          <a:gradFill rotWithShape="0">
            <a:gsLst>
              <a:gs pos="0">
                <a:srgbClr val="FFFFFF"/>
              </a:gs>
              <a:gs pos="100000">
                <a:srgbClr val="CCFFFF"/>
              </a:gs>
            </a:gsLst>
            <a:lin ang="0" scaled="1"/>
          </a:gradFill>
          <a:ln w="9525">
            <a:solidFill>
              <a:srgbClr val="00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rgbClr val="29698D"/>
                </a:solidFill>
                <a:latin typeface="Times New Roman" panose="02020603050405020304" pitchFamily="18" charset="0"/>
                <a:ea typeface="楷体_GB2312" charset="-122"/>
              </a:rPr>
              <a:t>我这个零件的长度是</a:t>
            </a:r>
            <a:r>
              <a:rPr kumimoji="1" lang="en-US" altLang="zh-CN" sz="2000" b="1" dirty="0">
                <a:solidFill>
                  <a:srgbClr val="29698D"/>
                </a:solidFill>
                <a:latin typeface="Times New Roman" panose="02020603050405020304" pitchFamily="18" charset="0"/>
                <a:ea typeface="楷体_GB2312" charset="-122"/>
              </a:rPr>
              <a:t>20</a:t>
            </a:r>
            <a:r>
              <a:rPr kumimoji="1" lang="en-US" altLang="zh-CN" sz="2000" b="1" dirty="0">
                <a:solidFill>
                  <a:srgbClr val="29698D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2" charset="2"/>
              </a:rPr>
              <a:t>1</a:t>
            </a:r>
            <a:r>
              <a:rPr kumimoji="1" lang="zh-CN" altLang="en-US" sz="2000" b="1" dirty="0">
                <a:solidFill>
                  <a:srgbClr val="29698D"/>
                </a:solidFill>
                <a:latin typeface="楷体_GB2312" charset="-122"/>
                <a:ea typeface="楷体_GB2312" charset="-122"/>
                <a:sym typeface="Symbol" panose="05050102010706020507" pitchFamily="2" charset="2"/>
              </a:rPr>
              <a:t>厘米</a:t>
            </a:r>
          </a:p>
        </p:txBody>
      </p:sp>
      <p:sp>
        <p:nvSpPr>
          <p:cNvPr id="149" name="AutoShape 73"/>
          <p:cNvSpPr>
            <a:spLocks noChangeArrowheads="1"/>
          </p:cNvSpPr>
          <p:nvPr/>
        </p:nvSpPr>
        <p:spPr bwMode="auto">
          <a:xfrm>
            <a:off x="2411413" y="2679700"/>
            <a:ext cx="3963987" cy="1036638"/>
          </a:xfrm>
          <a:prstGeom prst="cloudCallout">
            <a:avLst>
              <a:gd name="adj1" fmla="val -66620"/>
              <a:gd name="adj2" fmla="val -107889"/>
            </a:avLst>
          </a:prstGeom>
          <a:gradFill rotWithShape="0">
            <a:gsLst>
              <a:gs pos="0">
                <a:srgbClr val="CCFFCC"/>
              </a:gs>
              <a:gs pos="100000">
                <a:srgbClr val="FFFFFF"/>
              </a:gs>
            </a:gsLst>
            <a:lin ang="18900000" scaled="1"/>
          </a:gradFill>
          <a:ln w="9525">
            <a:solidFill>
              <a:srgbClr val="0099CC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29698D"/>
                </a:solidFill>
                <a:latin typeface="Times New Roman" panose="02020603050405020304" pitchFamily="18" charset="0"/>
                <a:ea typeface="楷体_GB2312" charset="-122"/>
              </a:rPr>
              <a:t>我测得这两个恒星的距离是</a:t>
            </a:r>
            <a:r>
              <a:rPr lang="en-US" altLang="zh-CN" sz="2000" b="1">
                <a:solidFill>
                  <a:srgbClr val="29698D"/>
                </a:solidFill>
                <a:latin typeface="Times New Roman" panose="02020603050405020304" pitchFamily="18" charset="0"/>
                <a:ea typeface="楷体_GB2312" charset="-122"/>
              </a:rPr>
              <a:t>10000</a:t>
            </a:r>
            <a:r>
              <a:rPr kumimoji="1" lang="en-US" altLang="zh-CN" sz="2000" b="1">
                <a:solidFill>
                  <a:srgbClr val="29698D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2" charset="2"/>
              </a:rPr>
              <a:t>0.1</a:t>
            </a:r>
            <a:r>
              <a:rPr kumimoji="1" lang="zh-CN" altLang="en-US" sz="2000" b="1">
                <a:solidFill>
                  <a:srgbClr val="29698D"/>
                </a:solidFill>
                <a:latin typeface="Times New Roman" panose="02020603050405020304" pitchFamily="18" charset="0"/>
                <a:ea typeface="楷体_GB2312" charset="-122"/>
                <a:sym typeface="Symbol" panose="05050102010706020507" pitchFamily="2" charset="2"/>
              </a:rPr>
              <a:t>光年</a:t>
            </a:r>
          </a:p>
        </p:txBody>
      </p:sp>
      <p:pic>
        <p:nvPicPr>
          <p:cNvPr id="150" name="Picture 74" descr="MCj0434859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979488"/>
            <a:ext cx="86518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AutoShape 75"/>
          <p:cNvSpPr>
            <a:spLocks noChangeArrowheads="1"/>
          </p:cNvSpPr>
          <p:nvPr/>
        </p:nvSpPr>
        <p:spPr bwMode="auto">
          <a:xfrm>
            <a:off x="2916238" y="981075"/>
            <a:ext cx="3311525" cy="431800"/>
          </a:xfrm>
          <a:prstGeom prst="wedgeRoundRectCallout">
            <a:avLst>
              <a:gd name="adj1" fmla="val -63903"/>
              <a:gd name="adj2" fmla="val 220222"/>
              <a:gd name="adj3" fmla="val 16667"/>
            </a:avLst>
          </a:prstGeom>
          <a:solidFill>
            <a:srgbClr val="CCFFCC"/>
          </a:solidFill>
          <a:ln w="9525" algn="ctr">
            <a:solidFill>
              <a:srgbClr val="29698D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>
                <a:solidFill>
                  <a:srgbClr val="29698D"/>
                </a:solidFill>
                <a:latin typeface="楷体_GB2312" charset="-122"/>
                <a:ea typeface="楷体_GB2312" charset="-122"/>
              </a:rPr>
              <a:t>谁的测量更准确呢？</a:t>
            </a:r>
          </a:p>
        </p:txBody>
      </p:sp>
      <p:sp>
        <p:nvSpPr>
          <p:cNvPr id="152" name="Rectangle 77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graphicFrame>
        <p:nvGraphicFramePr>
          <p:cNvPr id="153" name="Object 76"/>
          <p:cNvGraphicFramePr>
            <a:graphicFrameLocks noChangeAspect="1"/>
          </p:cNvGraphicFramePr>
          <p:nvPr/>
        </p:nvGraphicFramePr>
        <p:xfrm>
          <a:off x="4055593" y="3717792"/>
          <a:ext cx="2388615" cy="757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" name="Equation" r:id="rId5" imgW="27736800" imgH="8839200" progId="Equation.DSMT4">
                  <p:embed/>
                </p:oleObj>
              </mc:Choice>
              <mc:Fallback>
                <p:oleObj name="Equation" r:id="rId5" imgW="27736800" imgH="8839200" progId="Equation.DSMT4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593" y="3717792"/>
                        <a:ext cx="2388615" cy="757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" name="Rectangle 7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>
              <a:solidFill>
                <a:srgbClr val="29698D"/>
              </a:solidFill>
            </a:endParaRPr>
          </a:p>
        </p:txBody>
      </p:sp>
      <p:graphicFrame>
        <p:nvGraphicFramePr>
          <p:cNvPr id="155" name="Object 78"/>
          <p:cNvGraphicFramePr>
            <a:graphicFrameLocks noChangeAspect="1"/>
          </p:cNvGraphicFramePr>
          <p:nvPr/>
        </p:nvGraphicFramePr>
        <p:xfrm>
          <a:off x="4499992" y="4451350"/>
          <a:ext cx="3325812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3" name="Equation" r:id="rId7" imgW="39928800" imgH="11582400" progId="Equation.DSMT4">
                  <p:embed/>
                </p:oleObj>
              </mc:Choice>
              <mc:Fallback>
                <p:oleObj name="Equation" r:id="rId7" imgW="39928800" imgH="11582400" progId="Equation.DSMT4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4451350"/>
                        <a:ext cx="3325812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8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A0A4D1-D4B6-5940-9532-A5F89F76981C}" type="slidenum">
              <a:rPr lang="en-US" altLang="zh-CN" sz="1400" smtClean="0">
                <a:solidFill>
                  <a:srgbClr val="002060"/>
                </a:solidFill>
              </a:rPr>
              <a:t>48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1069" y="401392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P3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/>
      <p:bldP spid="148" grpId="0" animBg="1"/>
      <p:bldP spid="149" grpId="0" animBg="1"/>
      <p:bldP spid="15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有效数字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43658" y="3284984"/>
            <a:ext cx="8435975" cy="1800225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例：写出下列各数具有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位有效数字的近似数</a:t>
            </a:r>
          </a:p>
          <a:p>
            <a:pPr algn="ctr" eaLnBrk="1" hangingPunct="1">
              <a:buClr>
                <a:schemeClr val="hlink"/>
              </a:buClr>
              <a:buSzTx/>
              <a:buFont typeface="Wingdings" panose="05000000000000000000" pitchFamily="2" charset="2"/>
              <a:buNone/>
            </a:pP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π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1.000044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199.9967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0.00004567898</a:t>
            </a:r>
          </a:p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charset="-122"/>
                <a:ea typeface="楷体_GB2312" charset="-122"/>
              </a:rPr>
              <a:t>解：根据定义，上述各数的含有</a:t>
            </a:r>
            <a:r>
              <a:rPr lang="en-US" altLang="zh-CN" sz="2400" b="1" dirty="0">
                <a:latin typeface="楷体_GB2312" charset="-122"/>
                <a:ea typeface="楷体_GB2312" charset="-122"/>
              </a:rPr>
              <a:t>5</a:t>
            </a:r>
            <a:r>
              <a:rPr lang="zh-CN" altLang="en-US" sz="2400" b="1" dirty="0">
                <a:latin typeface="楷体_GB2312" charset="-122"/>
                <a:ea typeface="楷体_GB2312" charset="-122"/>
              </a:rPr>
              <a:t>位有效数字的近似数分别为</a:t>
            </a:r>
          </a:p>
          <a:p>
            <a:pPr algn="ctr" eaLnBrk="1" hangingPunct="1">
              <a:buClr>
                <a:schemeClr val="hlink"/>
              </a:buClr>
              <a:buSzTx/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charset="-122"/>
                <a:ea typeface="楷体_GB2312" charset="-122"/>
              </a:rPr>
              <a:t>3.1416</a:t>
            </a:r>
            <a:r>
              <a:rPr lang="zh-CN" altLang="en-US" sz="2400" b="1" dirty="0">
                <a:latin typeface="楷体_GB2312" charset="-122"/>
                <a:ea typeface="楷体_GB2312" charset="-122"/>
              </a:rPr>
              <a:t>，</a:t>
            </a:r>
            <a:r>
              <a:rPr lang="en-US" altLang="zh-CN" sz="2400" b="1" dirty="0">
                <a:latin typeface="楷体_GB2312" charset="-122"/>
                <a:ea typeface="楷体_GB2312" charset="-122"/>
              </a:rPr>
              <a:t>1.0000</a:t>
            </a:r>
            <a:r>
              <a:rPr lang="zh-CN" altLang="en-US" sz="2400" b="1" dirty="0">
                <a:latin typeface="楷体_GB2312" charset="-122"/>
                <a:ea typeface="楷体_GB2312" charset="-122"/>
              </a:rPr>
              <a:t>，</a:t>
            </a:r>
            <a:r>
              <a:rPr lang="en-US" altLang="zh-CN" sz="2400" b="1" dirty="0">
                <a:latin typeface="楷体_GB2312" charset="-122"/>
                <a:ea typeface="楷体_GB2312" charset="-122"/>
              </a:rPr>
              <a:t>200.00</a:t>
            </a:r>
            <a:r>
              <a:rPr lang="zh-CN" altLang="en-US" sz="2400" b="1" dirty="0">
                <a:latin typeface="楷体_GB2312" charset="-122"/>
                <a:ea typeface="楷体_GB2312" charset="-122"/>
              </a:rPr>
              <a:t>，</a:t>
            </a:r>
            <a:r>
              <a:rPr lang="en-US" altLang="zh-CN" sz="2400" b="1" dirty="0">
                <a:latin typeface="楷体_GB2312" charset="-122"/>
                <a:ea typeface="楷体_GB2312" charset="-122"/>
              </a:rPr>
              <a:t>0.000045679</a:t>
            </a:r>
            <a:r>
              <a:rPr lang="en-US" altLang="zh-CN" sz="2400" dirty="0">
                <a:latin typeface="楷体_GB2312" charset="-122"/>
                <a:ea typeface="楷体_GB2312" charset="-122"/>
              </a:rPr>
              <a:t> </a:t>
            </a:r>
            <a:endParaRPr lang="zh-CN" altLang="en-US" sz="2400" dirty="0">
              <a:latin typeface="楷体_GB2312" charset="-122"/>
              <a:ea typeface="楷体_GB231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5" name="Text Box 13"/>
              <p:cNvSpPr txBox="1">
                <a:spLocks noChangeArrowheads="1"/>
              </p:cNvSpPr>
              <p:nvPr/>
            </p:nvSpPr>
            <p:spPr bwMode="auto">
              <a:xfrm>
                <a:off x="320675" y="1047831"/>
                <a:ext cx="8435975" cy="203132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  <a:effectLst/>
              <a:extLst/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定义</a:t>
                </a:r>
                <a:r>
                  <a:rPr kumimoji="1" lang="en-US" altLang="zh-CN" sz="2800" b="1" dirty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1.5 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charset="-122"/>
                  </a:rPr>
                  <a:t>如果近似值</a:t>
                </a:r>
                <a14:m>
                  <m:oMath xmlns:m="http://schemas.openxmlformats.org/officeDocument/2006/math">
                    <m:r>
                      <a:rPr lang="en-US" altLang="zh-CN" sz="2800" b="1" i="0" kern="0" smtClean="0"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lang="en-US" altLang="zh-CN" sz="2800" b="1" i="1" kern="0" smtClean="0"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charset="-122"/>
                  </a:rPr>
                  <a:t>的误差限是它的某一位的半个单位，就称它准确到这一位；若该位到</a:t>
                </a:r>
                <a14:m>
                  <m:oMath xmlns:m="http://schemas.openxmlformats.org/officeDocument/2006/math">
                    <m:r>
                      <a:rPr lang="en-US" altLang="zh-CN" sz="2800" b="1" i="0" kern="0" smtClean="0"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lang="en-US" altLang="zh-CN" sz="2800" b="1" i="1" kern="0" smtClean="0"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charset="-122"/>
                  </a:rPr>
                  <a:t>左边第一位非零数字共有</a:t>
                </a:r>
                <a14:m>
                  <m:oMath xmlns:m="http://schemas.openxmlformats.org/officeDocument/2006/math">
                    <m:r>
                      <a:rPr lang="en-US" altLang="zh-CN" sz="2800" b="1" i="0" kern="0" smtClean="0"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sz="2800" b="1" i="1" kern="0" smtClean="0">
                        <a:latin typeface="Cambria Math" panose="02040503050406030204" pitchFamily="18" charset="0"/>
                        <a:ea typeface="楷体_GB2312" charset="-122"/>
                      </a:rPr>
                      <m:t>𝒏</m:t>
                    </m:r>
                    <m:r>
                      <a:rPr lang="en-US" altLang="zh-CN" sz="2800" b="1" i="1" kern="0" smtClean="0"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charset="-122"/>
                  </a:rPr>
                  <a:t>位，则称它有</a:t>
                </a:r>
                <a14:m>
                  <m:oMath xmlns:m="http://schemas.openxmlformats.org/officeDocument/2006/math">
                    <m:r>
                      <a:rPr lang="en-US" altLang="zh-CN" sz="2800" b="1" i="0" kern="0" smtClean="0"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楷体_GB2312" charset="-122"/>
                      </a:rPr>
                      <m:t>𝒏</m:t>
                    </m:r>
                    <m:r>
                      <a:rPr lang="en-US" altLang="zh-CN" sz="2800" b="1" i="1" kern="0" smtClean="0"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charset="-122"/>
                  </a:rPr>
                  <a:t>位</a:t>
                </a:r>
                <a:r>
                  <a:rPr kumimoji="0" lang="zh-CN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_GB2312" charset="-122"/>
                  </a:rPr>
                  <a:t>有效数字</a:t>
                </a:r>
                <a:r>
                  <a:rPr lang="zh-CN" altLang="en-US" sz="2800" kern="0" dirty="0">
                    <a:solidFill>
                      <a:srgbClr val="0000FF"/>
                    </a:solidFill>
                    <a:ea typeface="楷体_GB2312" charset="-122"/>
                  </a:rPr>
                  <a:t>。</a:t>
                </a:r>
                <a:endParaRPr kumimoji="1" lang="en-US" altLang="zh-CN" sz="2800" b="1" dirty="0">
                  <a:solidFill>
                    <a:srgbClr val="0000FF"/>
                  </a:solidFill>
                  <a:latin typeface="楷体_GB2312" charset="-122"/>
                  <a:ea typeface="楷体_GB2312" charset="-122"/>
                </a:endParaRPr>
              </a:p>
            </p:txBody>
          </p:sp>
        </mc:Choice>
        <mc:Fallback xmlns="">
          <p:sp>
            <p:nvSpPr>
              <p:cNvPr id="8397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675" y="1047831"/>
                <a:ext cx="8435975" cy="2031325"/>
              </a:xfrm>
              <a:prstGeom prst="rect">
                <a:avLst/>
              </a:prstGeom>
              <a:blipFill rotWithShape="1">
                <a:blip r:embed="rId2"/>
                <a:stretch>
                  <a:fillRect l="-1444" r="-1300" b="-2388"/>
                </a:stretch>
              </a:blipFill>
              <a:ln w="12700">
                <a:solidFill>
                  <a:schemeClr val="tx1"/>
                </a:solidFill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23" descr="再生纸"/>
          <p:cNvSpPr>
            <a:spLocks noChangeArrowheads="1"/>
          </p:cNvSpPr>
          <p:nvPr/>
        </p:nvSpPr>
        <p:spPr bwMode="auto">
          <a:xfrm>
            <a:off x="415096" y="5315545"/>
            <a:ext cx="8286750" cy="993775"/>
          </a:xfrm>
          <a:prstGeom prst="roundRect">
            <a:avLst>
              <a:gd name="adj" fmla="val 166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tIns="10800" bIns="10800" anchor="ctr">
            <a:spAutoFit/>
          </a:bodyPr>
          <a:lstStyle>
            <a:lvl1pPr marL="565150" indent="-5651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56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461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注：</a:t>
            </a:r>
            <a:r>
              <a:rPr kumimoji="1" lang="en-US" altLang="zh-CN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1.0000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有</a:t>
            </a:r>
            <a:r>
              <a:rPr kumimoji="1" lang="en-US" altLang="zh-CN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5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位有效数字，而</a:t>
            </a:r>
            <a:r>
              <a:rPr kumimoji="1" lang="en-US" altLang="zh-CN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1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只有</a:t>
            </a:r>
            <a:r>
              <a:rPr kumimoji="1" lang="en-US" altLang="zh-CN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1</a:t>
            </a: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</a:rPr>
              <a:t>位有效数字。</a:t>
            </a:r>
            <a:endParaRPr kumimoji="1" lang="zh-CN" altLang="en-US" sz="2400" b="1" dirty="0">
              <a:solidFill>
                <a:srgbClr val="29698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charset="-122"/>
              <a:sym typeface="Symbol" panose="05050102010706020507" pitchFamily="2" charset="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400" b="1" dirty="0">
                <a:solidFill>
                  <a:srgbClr val="2969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  <a:sym typeface="Symbol" panose="05050102010706020507" pitchFamily="2" charset="2"/>
              </a:rPr>
              <a:t>        </a:t>
            </a:r>
            <a:r>
              <a:rPr kumimoji="1" lang="zh-CN" altLang="en-US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  <a:sym typeface="Symbol" panose="05050102010706020507" pitchFamily="2" charset="2"/>
              </a:rPr>
              <a:t>数字末尾的</a:t>
            </a:r>
            <a:r>
              <a:rPr kumimoji="1" lang="en-US" altLang="zh-CN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  <a:sym typeface="Symbol" panose="05050102010706020507" pitchFamily="2" charset="2"/>
              </a:rPr>
              <a:t>0</a:t>
            </a:r>
            <a:r>
              <a:rPr kumimoji="1" lang="zh-CN" altLang="en-US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charset="-122"/>
                <a:sym typeface="Symbol" panose="05050102010706020507" pitchFamily="2" charset="2"/>
              </a:rPr>
              <a:t>不可随意省去！</a:t>
            </a:r>
            <a:endParaRPr kumimoji="1" lang="zh-CN" altLang="en-US" sz="2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charset="-122"/>
              <a:ea typeface="楷体_GB2312" charset="-122"/>
            </a:endParaRPr>
          </a:p>
        </p:txBody>
      </p:sp>
      <p:sp>
        <p:nvSpPr>
          <p:cNvPr id="8397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791779" y="6210176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7C2BBB-5FBB-7D4A-B956-F22B11FDE9C0}" type="slidenum">
              <a:rPr lang="en-US" altLang="zh-CN" sz="1400" smtClean="0">
                <a:solidFill>
                  <a:srgbClr val="002060"/>
                </a:solidFill>
              </a:rPr>
              <a:t>49</a:t>
            </a:fld>
            <a:endParaRPr lang="en-US" altLang="zh-CN" sz="1400" dirty="0">
              <a:solidFill>
                <a:srgbClr val="00206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51069" y="401392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P4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23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04813"/>
            <a:ext cx="6588125" cy="838200"/>
          </a:xfrm>
        </p:spPr>
        <p:txBody>
          <a:bodyPr/>
          <a:lstStyle/>
          <a:p>
            <a:pPr eaLnBrk="1" hangingPunct="1"/>
            <a:r>
              <a:rPr lang="zh-CN" altLang="en-US" sz="5700"/>
              <a:t>课程参考书  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238" y="1636290"/>
            <a:ext cx="8604250" cy="4745038"/>
          </a:xfrm>
        </p:spPr>
        <p:txBody>
          <a:bodyPr/>
          <a:lstStyle/>
          <a:p>
            <a:pPr marL="386080" indent="-386080" eaLnBrk="1" hangingPunct="1">
              <a:spcBef>
                <a:spcPct val="25000"/>
              </a:spcBef>
            </a:pPr>
            <a:r>
              <a:rPr lang="en-US" altLang="zh-CN" sz="2800" b="1" dirty="0"/>
              <a:t>《</a:t>
            </a:r>
            <a:r>
              <a:rPr lang="zh-CN" altLang="en-US" sz="2800" b="1" dirty="0"/>
              <a:t>数值计算方法（第二版）</a:t>
            </a:r>
            <a:r>
              <a:rPr lang="en-US" altLang="zh-CN" sz="2800" b="1" dirty="0" smtClean="0"/>
              <a:t>》</a:t>
            </a:r>
            <a:r>
              <a:rPr lang="zh-CN" altLang="en-US" sz="2400" b="1" dirty="0" smtClean="0"/>
              <a:t>刘玲、王正盛</a:t>
            </a:r>
            <a:endParaRPr lang="en-US" altLang="zh-CN" sz="2400" b="1" dirty="0"/>
          </a:p>
          <a:p>
            <a:pPr marL="386080" indent="-386080" eaLnBrk="1" hangingPunct="1">
              <a:spcBef>
                <a:spcPct val="25000"/>
              </a:spcBef>
            </a:pPr>
            <a:r>
              <a:rPr lang="en-US" altLang="zh-CN" sz="2800" b="1" dirty="0"/>
              <a:t>《Numerical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Methods》</a:t>
            </a:r>
          </a:p>
          <a:p>
            <a:pPr marL="386080" indent="-386080" eaLnBrk="1" hangingPunct="1">
              <a:spcBef>
                <a:spcPct val="25000"/>
              </a:spcBef>
            </a:pPr>
            <a:r>
              <a:rPr lang="en-US" altLang="zh-CN" sz="2800" b="1" dirty="0"/>
              <a:t>《Python</a:t>
            </a:r>
            <a:r>
              <a:rPr lang="zh-CN" altLang="en-US" sz="2800" b="1" dirty="0"/>
              <a:t>数值分析算法实践</a:t>
            </a:r>
            <a:r>
              <a:rPr lang="en-US" altLang="zh-CN" sz="2800" b="1" dirty="0"/>
              <a:t>》</a:t>
            </a:r>
          </a:p>
          <a:p>
            <a:pPr marL="386080" indent="-386080" eaLnBrk="1" hangingPunct="1">
              <a:spcBef>
                <a:spcPct val="25000"/>
              </a:spcBef>
            </a:pPr>
            <a:r>
              <a:rPr lang="en-US" altLang="zh-CN" sz="2800" b="1" dirty="0"/>
              <a:t>《</a:t>
            </a:r>
            <a:r>
              <a:rPr lang="zh-CN" altLang="en-US" sz="2800" b="1" dirty="0"/>
              <a:t>数值方法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设计、分析和算法实现</a:t>
            </a:r>
            <a:r>
              <a:rPr lang="en-US" altLang="zh-CN" sz="2800" b="1" dirty="0"/>
              <a:t>》</a:t>
            </a:r>
          </a:p>
          <a:p>
            <a:pPr marL="1043305" lvl="1" indent="-284480" eaLnBrk="1" hangingPunct="1">
              <a:spcBef>
                <a:spcPct val="25000"/>
              </a:spcBef>
            </a:pPr>
            <a:r>
              <a:rPr lang="en-US" altLang="zh-CN" sz="2400" b="1" dirty="0"/>
              <a:t>Anne Greenbaum</a:t>
            </a:r>
            <a:r>
              <a:rPr lang="zh-CN" altLang="en-US" sz="2400" b="1" dirty="0"/>
              <a:t>等，机械工业出版社</a:t>
            </a:r>
          </a:p>
          <a:p>
            <a:pPr marL="386080" indent="-386080" eaLnBrk="1" hangingPunct="1">
              <a:spcBef>
                <a:spcPct val="25000"/>
              </a:spcBef>
            </a:pPr>
            <a:r>
              <a:rPr lang="en-US" altLang="zh-CN" sz="2800" b="1" dirty="0"/>
              <a:t>《Python</a:t>
            </a:r>
            <a:r>
              <a:rPr lang="zh-CN" altLang="en-US" sz="2800" b="1" dirty="0"/>
              <a:t>数值计算与模拟</a:t>
            </a:r>
            <a:r>
              <a:rPr lang="en-US" altLang="zh-CN" sz="2800" b="1" dirty="0"/>
              <a:t>》</a:t>
            </a:r>
            <a:r>
              <a:rPr lang="zh-CN" altLang="en-US" sz="2800" b="1" dirty="0"/>
              <a:t>等</a:t>
            </a:r>
            <a:endParaRPr lang="en-US" altLang="zh-CN" sz="2800" b="1" dirty="0"/>
          </a:p>
          <a:p>
            <a:pPr marL="1043305" lvl="1" indent="-284480" eaLnBrk="1" hangingPunct="1">
              <a:buFont typeface="Wingdings" panose="05000000000000000000" pitchFamily="2" charset="2"/>
              <a:buNone/>
            </a:pPr>
            <a:endParaRPr lang="zh-CN" altLang="en-US" b="1" dirty="0"/>
          </a:p>
          <a:p>
            <a:pPr marL="386080" indent="-386080" eaLnBrk="1" hangingPunct="1"/>
            <a:r>
              <a:rPr lang="zh-CN" altLang="en-US" sz="2400" b="1" dirty="0">
                <a:solidFill>
                  <a:srgbClr val="0033CC"/>
                </a:solidFill>
              </a:rPr>
              <a:t>图书馆、网上有关数值计算方法的书籍、介绍。。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。</a:t>
            </a:r>
            <a:endParaRPr lang="en-US" altLang="zh-CN" sz="2400" b="1" dirty="0" smtClean="0">
              <a:solidFill>
                <a:srgbClr val="0033CC"/>
              </a:solidFill>
            </a:endParaRPr>
          </a:p>
        </p:txBody>
      </p:sp>
      <p:sp>
        <p:nvSpPr>
          <p:cNvPr id="143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B6FC8F-0564-0847-8A48-FB9F1D832D36}" type="slidenum">
              <a:rPr lang="zh-CN" altLang="en-US" sz="1400" smtClean="0">
                <a:solidFill>
                  <a:srgbClr val="002060"/>
                </a:solidFill>
              </a:rPr>
              <a:t>5</a:t>
            </a:fld>
            <a:endParaRPr lang="en-US" altLang="zh-CN" sz="1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95536" y="1124744"/>
            <a:ext cx="8432428" cy="21450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有效数字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50</a:t>
            </a:fld>
            <a:endParaRPr lang="en-US" altLang="zh-CN"/>
          </a:p>
        </p:txBody>
      </p:sp>
      <p:sp>
        <p:nvSpPr>
          <p:cNvPr id="5" name="文本框 39950"/>
          <p:cNvSpPr txBox="1"/>
          <p:nvPr/>
        </p:nvSpPr>
        <p:spPr>
          <a:xfrm>
            <a:off x="634507" y="1344563"/>
            <a:ext cx="990600" cy="521970"/>
          </a:xfrm>
          <a:prstGeom prst="rect">
            <a:avLst/>
          </a:prstGeom>
          <a:solidFill>
            <a:srgbClr val="DDFFDD"/>
          </a:solidFill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00"/>
                </a:solidFill>
                <a:ea typeface="楷体_GB2312" charset="-122"/>
              </a:rPr>
              <a:t>例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1.5   </a:t>
            </a:r>
          </a:p>
        </p:txBody>
      </p:sp>
      <p:sp>
        <p:nvSpPr>
          <p:cNvPr id="6" name="文本框 39951"/>
          <p:cNvSpPr txBox="1"/>
          <p:nvPr/>
        </p:nvSpPr>
        <p:spPr>
          <a:xfrm>
            <a:off x="395536" y="1196752"/>
            <a:ext cx="8309791" cy="128400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       下列</a:t>
            </a:r>
            <a:r>
              <a:rPr lang="zh-CN" altLang="en-US" sz="2800" b="1" dirty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各数是按四舍五入原则得到的近似数，它们各有几位有效数字？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39752" y="2581383"/>
            <a:ext cx="5638800" cy="56425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82.796        0.00724         1.3200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4507" y="3481844"/>
            <a:ext cx="990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  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49147" y="3870324"/>
            <a:ext cx="4455240" cy="56534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82.796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有     位有效数字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.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楷体_GB231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7784" y="3900632"/>
            <a:ext cx="533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5616" y="4530929"/>
            <a:ext cx="7091069" cy="108241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同理，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0.00724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和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1.3200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分别有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位和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位有效数字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51069" y="401392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P4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60052" y="1000591"/>
            <a:ext cx="8432428" cy="14202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8916"/>
          <p:cNvSpPr txBox="1"/>
          <p:nvPr/>
        </p:nvSpPr>
        <p:spPr>
          <a:xfrm>
            <a:off x="763298" y="991232"/>
            <a:ext cx="8086912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      近似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数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</a:rPr>
              <a:t>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与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</a:rPr>
              <a:t>3.10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，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</a:rPr>
              <a:t>2.5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万与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</a:rPr>
              <a:t>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万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</a:rPr>
              <a:t>5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千</a:t>
            </a:r>
            <a:r>
              <a:rPr lang="zh-CN" altLang="en-US" sz="2800" b="1" kern="0" dirty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，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            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_GB2312" charset="-122"/>
              <a:ea typeface="楷体_GB2312" charset="-122"/>
            </a:endParaRPr>
          </a:p>
          <a:p>
            <a:pPr marL="0" marR="0" lvl="0" indent="0" defTabSz="914400" eaLnBrk="1" fontAlgn="base" latinLnBrk="0" hangingPunct="1"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           与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</a:rPr>
              <a:t>3100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charset="-122"/>
                <a:ea typeface="楷体_GB2312" charset="-122"/>
              </a:rPr>
              <a:t>是不是是相同的数？为什么？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有效数字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51</a:t>
            </a:fld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351069" y="401392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P4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文本框 38915"/>
          <p:cNvSpPr txBox="1"/>
          <p:nvPr/>
        </p:nvSpPr>
        <p:spPr>
          <a:xfrm>
            <a:off x="734825" y="1112019"/>
            <a:ext cx="990600" cy="521970"/>
          </a:xfrm>
          <a:prstGeom prst="rect">
            <a:avLst/>
          </a:prstGeom>
          <a:solidFill>
            <a:srgbClr val="DDFFDD"/>
          </a:solidFill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ea typeface="楷体_GB2312" charset="-122"/>
              </a:rPr>
              <a:t>例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1.6   </a:t>
            </a:r>
          </a:p>
        </p:txBody>
      </p:sp>
      <p:graphicFrame>
        <p:nvGraphicFramePr>
          <p:cNvPr id="10" name="对象 38914"/>
          <p:cNvGraphicFramePr/>
          <p:nvPr>
            <p:extLst>
              <p:ext uri="{D42A27DB-BD31-4B8C-83A1-F6EECF244321}">
                <p14:modId xmlns:p14="http://schemas.microsoft.com/office/powerpoint/2010/main" val="3110186652"/>
              </p:ext>
            </p:extLst>
          </p:nvPr>
        </p:nvGraphicFramePr>
        <p:xfrm>
          <a:off x="1584550" y="1872090"/>
          <a:ext cx="11199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1" r:id="rId3" imgW="520065" imgH="203200" progId="Equation.DSMT4">
                  <p:embed/>
                </p:oleObj>
              </mc:Choice>
              <mc:Fallback>
                <p:oleObj r:id="rId3" imgW="520065" imgH="203200" progId="Equation.DSMT4">
                  <p:embed/>
                  <p:pic>
                    <p:nvPicPr>
                      <p:cNvPr id="0" name="对象 389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4550" y="1872090"/>
                        <a:ext cx="1119950" cy="439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60394" y="2570637"/>
            <a:ext cx="383235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答：不是相同的数。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  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9552" y="3501008"/>
            <a:ext cx="8352928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按</a:t>
            </a:r>
            <a:r>
              <a:rPr lang="zh-CN" altLang="en-US" sz="2400" b="1" dirty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近似数计算规定，</a:t>
            </a:r>
            <a:r>
              <a:rPr lang="zh-CN" altLang="en-US" sz="2400" b="1" dirty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原始数据要用有效数字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写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。</a:t>
            </a:r>
            <a:r>
              <a:rPr lang="en-US" altLang="zh-CN" sz="2400" b="1" dirty="0" smtClean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 </a:t>
            </a:r>
            <a:endParaRPr lang="en-US" altLang="zh-CN" sz="2400" b="1" dirty="0" smtClean="0">
              <a:solidFill>
                <a:srgbClr val="000000"/>
              </a:solidFill>
              <a:latin typeface="楷体_GB2312" charset="-122"/>
              <a:ea typeface="楷体_GB2312" charset="-122"/>
            </a:endParaRP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凡是</a:t>
            </a:r>
            <a:r>
              <a:rPr lang="zh-CN" altLang="en-US" sz="2400" b="1" dirty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不标明误差限的原始数据都被认为是有效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数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楷体_GB2312" charset="-122"/>
              <a:ea typeface="楷体_GB231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38924"/>
              <p:cNvSpPr txBox="1"/>
              <p:nvPr/>
            </p:nvSpPr>
            <p:spPr>
              <a:xfrm>
                <a:off x="179512" y="4807178"/>
                <a:ext cx="9255125" cy="4940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    </a:t>
                </a: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 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charset="-122"/>
                  </a:rPr>
                  <a:t>3.1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与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charset="-122"/>
                  </a:rPr>
                  <a:t>3.10           2.5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charset="-122"/>
                  </a:rPr>
                  <a:t>万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与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charset="-122"/>
                  </a:rPr>
                  <a:t>2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万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charset="-122"/>
                  </a:rPr>
                  <a:t>5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千    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𝟑</m:t>
                    </m:r>
                    <m:r>
                      <a:rPr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.</m:t>
                    </m:r>
                    <m:r>
                      <a:rPr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𝟏</m:t>
                    </m:r>
                    <m:r>
                      <a:rPr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  <a:cs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  <a:cs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与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charset="-122"/>
                  </a:rPr>
                  <a:t>3100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charset="-122"/>
                  <a:ea typeface="楷体_GB2312" charset="-122"/>
                </a:endParaRPr>
              </a:p>
            </p:txBody>
          </p:sp>
        </mc:Choice>
        <mc:Fallback xmlns="">
          <p:sp>
            <p:nvSpPr>
              <p:cNvPr id="18" name="文本框 389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07178"/>
                <a:ext cx="9255125" cy="494030"/>
              </a:xfrm>
              <a:prstGeom prst="rect">
                <a:avLst/>
              </a:prstGeom>
              <a:blipFill rotWithShape="1">
                <a:blip r:embed="rId5"/>
                <a:stretch>
                  <a:fillRect t="-23457" b="-3333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251520" y="5169386"/>
            <a:ext cx="955552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有效数字位数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167756" y="5267101"/>
            <a:ext cx="5143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25006" y="5267101"/>
            <a:ext cx="5143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625206" y="5286151"/>
            <a:ext cx="5143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996806" y="5281389"/>
            <a:ext cx="5143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03315" y="5245084"/>
            <a:ext cx="5143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146340" y="5215468"/>
            <a:ext cx="5143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  <p:bldP spid="18" grpId="1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457200" y="4629538"/>
                <a:ext cx="8021651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𝑒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𝑓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)=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𝑓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′(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)(</m:t>
                      </m:r>
                      <m:sSup>
                        <m:sSupPr>
                          <m:ctrlPr>
                            <a:rPr lang="en-US" altLang="zh-CN" sz="2800" i="1" kern="0"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pPr>
                        <m:e>
                          <m:r>
                            <a:rPr lang="en-US" altLang="zh-CN" sz="2800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i="1" kern="0">
                          <a:latin typeface="Cambria Math" panose="02040503050406030204" pitchFamily="18" charset="0"/>
                          <a:ea typeface="楷体_GB2312" charset="-122"/>
                        </a:rPr>
                        <m:t>−</m:t>
                      </m:r>
                      <m:r>
                        <a:rPr lang="en-US" altLang="zh-CN" sz="2800" i="1" kern="0">
                          <a:latin typeface="Cambria Math" panose="02040503050406030204" pitchFamily="18" charset="0"/>
                          <a:ea typeface="楷体_GB2312" charset="-122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i="1" kern="0"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pPr>
                        <m:e>
                          <m:r>
                            <a:rPr lang="en-US" altLang="zh-CN" sz="2800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i="1" kern="0">
                          <a:latin typeface="Cambria Math" panose="02040503050406030204" pitchFamily="18" charset="0"/>
                          <a:ea typeface="楷体_GB2312" charset="-122"/>
                        </a:rPr>
                        <m:t>−</m:t>
                      </m:r>
                      <m:r>
                        <a:rPr lang="en-US" altLang="zh-CN" sz="2800" i="1" kern="0">
                          <a:latin typeface="Cambria Math" panose="02040503050406030204" pitchFamily="18" charset="0"/>
                          <a:ea typeface="楷体_GB2312" charset="-122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29538"/>
                <a:ext cx="8021651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>
                <a:solidFill>
                  <a:schemeClr val="tx2"/>
                </a:solidFill>
                <a:latin typeface="楷体_GB2312" charset="-122"/>
                <a:ea typeface="楷体_GB2312" charset="-122"/>
                <a:sym typeface="Wingdings" panose="05000000000000000000" pitchFamily="2" charset="2"/>
              </a:rPr>
              <a:t>用微分计算函数值误差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12160"/>
            <a:ext cx="2133600" cy="457200"/>
          </a:xfrm>
        </p:spPr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52</a:t>
            </a:fld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280896" y="439547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P4-5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32774"/>
              <p:cNvSpPr txBox="1"/>
              <p:nvPr/>
            </p:nvSpPr>
            <p:spPr>
              <a:xfrm>
                <a:off x="683568" y="1815207"/>
                <a:ext cx="6669587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已知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 </m:t>
                        </m:r>
                        <m: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的近似值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，</a:t>
                </a:r>
                <a:r>
                  <a:rPr lang="zh-CN" altLang="en-US" sz="2400" b="1" dirty="0" smtClean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 </m:t>
                        </m:r>
                        <m:r>
                          <a:rPr lang="en-US" altLang="zh-CN" sz="24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的近似值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𝒚</m:t>
                    </m:r>
                    <m:r>
                      <a:rPr lang="en-US" altLang="zh-CN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sz="2400" b="1" dirty="0">
                  <a:solidFill>
                    <a:srgbClr val="000000"/>
                  </a:solidFill>
                  <a:latin typeface="楷体_GB2312" charset="-122"/>
                  <a:ea typeface="楷体_GB2312" charset="-122"/>
                </a:endParaRPr>
              </a:p>
            </p:txBody>
          </p:sp>
        </mc:Choice>
        <mc:Fallback xmlns="">
          <p:sp>
            <p:nvSpPr>
              <p:cNvPr id="6" name="文本框 327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15207"/>
                <a:ext cx="6669587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371" t="-14474" b="-25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043608" y="2492896"/>
            <a:ext cx="2514600" cy="1524000"/>
            <a:chOff x="720" y="2832"/>
            <a:chExt cx="1584" cy="960"/>
          </a:xfrm>
        </p:grpSpPr>
        <p:sp>
          <p:nvSpPr>
            <p:cNvPr id="8" name="椭圆形标注 32791" descr="新闻纸"/>
            <p:cNvSpPr/>
            <p:nvPr/>
          </p:nvSpPr>
          <p:spPr>
            <a:xfrm>
              <a:off x="720" y="2832"/>
              <a:ext cx="1584" cy="960"/>
            </a:xfrm>
            <a:prstGeom prst="wedgeEllipseCallout">
              <a:avLst>
                <a:gd name="adj1" fmla="val -14519"/>
                <a:gd name="adj2" fmla="val -45000"/>
              </a:avLst>
            </a:prstGeom>
            <a:blipFill rotWithShape="0">
              <a:blip r:embed="rId6"/>
            </a:blip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sz="2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  <p:grpSp>
          <p:nvGrpSpPr>
            <p:cNvPr id="9" name="组合 32785"/>
            <p:cNvGrpSpPr/>
            <p:nvPr/>
          </p:nvGrpSpPr>
          <p:grpSpPr>
            <a:xfrm>
              <a:off x="870" y="3041"/>
              <a:ext cx="1296" cy="594"/>
              <a:chOff x="576" y="2659"/>
              <a:chExt cx="1296" cy="605"/>
            </a:xfrm>
          </p:grpSpPr>
          <p:sp>
            <p:nvSpPr>
              <p:cNvPr id="12" name="文本框 32779"/>
              <p:cNvSpPr txBox="1"/>
              <p:nvPr/>
            </p:nvSpPr>
            <p:spPr>
              <a:xfrm>
                <a:off x="576" y="2659"/>
                <a:ext cx="1296" cy="2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自变量误差</a:t>
                </a:r>
              </a:p>
            </p:txBody>
          </p:sp>
          <p:graphicFrame>
            <p:nvGraphicFramePr>
              <p:cNvPr id="13" name="对象 32780"/>
              <p:cNvGraphicFramePr/>
              <p:nvPr/>
            </p:nvGraphicFramePr>
            <p:xfrm>
              <a:off x="664" y="2953"/>
              <a:ext cx="1064" cy="3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60" r:id="rId7" imgW="799465" imgH="228600" progId="Equation.DSMT4">
                      <p:embed/>
                    </p:oleObj>
                  </mc:Choice>
                  <mc:Fallback>
                    <p:oleObj r:id="rId7" imgW="799465" imgH="228600" progId="Equation.DSMT4">
                      <p:embed/>
                      <p:pic>
                        <p:nvPicPr>
                          <p:cNvPr id="0" name="对象 32780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64" y="2953"/>
                            <a:ext cx="1064" cy="3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4" name="组合 13"/>
          <p:cNvGrpSpPr/>
          <p:nvPr/>
        </p:nvGrpSpPr>
        <p:grpSpPr>
          <a:xfrm>
            <a:off x="5158408" y="2492896"/>
            <a:ext cx="2514600" cy="1552575"/>
            <a:chOff x="3168" y="2832"/>
            <a:chExt cx="1584" cy="978"/>
          </a:xfrm>
        </p:grpSpPr>
        <p:sp>
          <p:nvSpPr>
            <p:cNvPr id="26" name="椭圆形标注 32793" descr="新闻纸"/>
            <p:cNvSpPr/>
            <p:nvPr/>
          </p:nvSpPr>
          <p:spPr>
            <a:xfrm>
              <a:off x="3168" y="2832"/>
              <a:ext cx="1584" cy="978"/>
            </a:xfrm>
            <a:prstGeom prst="wedgeEllipseCallout">
              <a:avLst>
                <a:gd name="adj1" fmla="val -14519"/>
                <a:gd name="adj2" fmla="val -45093"/>
              </a:avLst>
            </a:prstGeom>
            <a:blipFill rotWithShape="0">
              <a:blip r:embed="rId6"/>
            </a:blip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sz="2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  <p:grpSp>
          <p:nvGrpSpPr>
            <p:cNvPr id="27" name="组合 32786"/>
            <p:cNvGrpSpPr/>
            <p:nvPr/>
          </p:nvGrpSpPr>
          <p:grpSpPr>
            <a:xfrm>
              <a:off x="3357" y="3040"/>
              <a:ext cx="1392" cy="608"/>
              <a:chOff x="3381" y="2656"/>
              <a:chExt cx="1392" cy="608"/>
            </a:xfrm>
          </p:grpSpPr>
          <p:sp>
            <p:nvSpPr>
              <p:cNvPr id="28" name="文本框 32781"/>
              <p:cNvSpPr txBox="1"/>
              <p:nvPr/>
            </p:nvSpPr>
            <p:spPr>
              <a:xfrm>
                <a:off x="3381" y="2656"/>
                <a:ext cx="1392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_GB2312" charset="-122"/>
                    <a:ea typeface="楷体_GB2312" charset="-122"/>
                  </a:rPr>
                  <a:t>函数值误差</a:t>
                </a:r>
              </a:p>
            </p:txBody>
          </p:sp>
          <p:graphicFrame>
            <p:nvGraphicFramePr>
              <p:cNvPr id="29" name="对象 32782"/>
              <p:cNvGraphicFramePr/>
              <p:nvPr/>
            </p:nvGraphicFramePr>
            <p:xfrm>
              <a:off x="3431" y="2953"/>
              <a:ext cx="1098" cy="3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61" r:id="rId9" imgW="825500" imgH="228600" progId="Equation.DSMT4">
                      <p:embed/>
                    </p:oleObj>
                  </mc:Choice>
                  <mc:Fallback>
                    <p:oleObj r:id="rId9" imgW="825500" imgH="228600" progId="Equation.DSMT4">
                      <p:embed/>
                      <p:pic>
                        <p:nvPicPr>
                          <p:cNvPr id="0" name="对象 32782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431" y="2953"/>
                            <a:ext cx="1098" cy="3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0" name="左右箭头 26"/>
          <p:cNvSpPr/>
          <p:nvPr/>
        </p:nvSpPr>
        <p:spPr>
          <a:xfrm>
            <a:off x="3648696" y="3178696"/>
            <a:ext cx="1447800" cy="228600"/>
          </a:xfrm>
          <a:prstGeom prst="leftRightArrow">
            <a:avLst>
              <a:gd name="adj1" fmla="val 50000"/>
              <a:gd name="adj2" fmla="val 126637"/>
            </a:avLst>
          </a:pr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72546" y="2764359"/>
            <a:ext cx="838200" cy="1004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有何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关系</a:t>
            </a:r>
          </a:p>
        </p:txBody>
      </p:sp>
      <p:sp>
        <p:nvSpPr>
          <p:cNvPr id="32" name="直接连接符 31"/>
          <p:cNvSpPr/>
          <p:nvPr/>
        </p:nvSpPr>
        <p:spPr>
          <a:xfrm>
            <a:off x="4068152" y="5085184"/>
            <a:ext cx="18720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3" name="直接连接符 32"/>
          <p:cNvSpPr/>
          <p:nvPr/>
        </p:nvSpPr>
        <p:spPr>
          <a:xfrm>
            <a:off x="6461680" y="5085184"/>
            <a:ext cx="14400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34" name="组合 33"/>
          <p:cNvGrpSpPr/>
          <p:nvPr/>
        </p:nvGrpSpPr>
        <p:grpSpPr>
          <a:xfrm>
            <a:off x="4465876" y="5157192"/>
            <a:ext cx="533400" cy="314325"/>
            <a:chOff x="2670" y="3840"/>
            <a:chExt cx="336" cy="198"/>
          </a:xfrm>
        </p:grpSpPr>
        <p:sp>
          <p:nvSpPr>
            <p:cNvPr id="35" name="直接连接符 32803"/>
            <p:cNvSpPr/>
            <p:nvPr/>
          </p:nvSpPr>
          <p:spPr>
            <a:xfrm flipH="1">
              <a:off x="2670" y="4038"/>
              <a:ext cx="3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6" name="直接连接符 32808"/>
            <p:cNvSpPr/>
            <p:nvPr/>
          </p:nvSpPr>
          <p:spPr>
            <a:xfrm>
              <a:off x="3003" y="3840"/>
              <a:ext cx="0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7" name="组合 36"/>
          <p:cNvGrpSpPr/>
          <p:nvPr/>
        </p:nvGrpSpPr>
        <p:grpSpPr>
          <a:xfrm>
            <a:off x="7014448" y="5130899"/>
            <a:ext cx="533400" cy="314325"/>
            <a:chOff x="4023" y="3840"/>
            <a:chExt cx="336" cy="198"/>
          </a:xfrm>
        </p:grpSpPr>
        <p:sp>
          <p:nvSpPr>
            <p:cNvPr id="38" name="直接连接符 32811"/>
            <p:cNvSpPr/>
            <p:nvPr/>
          </p:nvSpPr>
          <p:spPr>
            <a:xfrm rot="10800000" flipH="1">
              <a:off x="4023" y="4038"/>
              <a:ext cx="3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9" name="直接连接符 32812"/>
            <p:cNvSpPr/>
            <p:nvPr/>
          </p:nvSpPr>
          <p:spPr>
            <a:xfrm>
              <a:off x="4029" y="3840"/>
              <a:ext cx="0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0" name="文本框 39"/>
          <p:cNvSpPr txBox="1"/>
          <p:nvPr/>
        </p:nvSpPr>
        <p:spPr>
          <a:xfrm>
            <a:off x="7471648" y="5229200"/>
            <a:ext cx="1600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高阶小量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2915816" y="5229200"/>
                <a:ext cx="16310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b="1" dirty="0">
                    <a:latin typeface="Arial" panose="020B0604020202020204" pitchFamily="34" charset="0"/>
                  </a:rPr>
                  <a:t>微分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sz="2400" b="1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229200"/>
                <a:ext cx="1631024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746" t="-14474" r="-74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457200" y="4221088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微积分有限增量公式：</a:t>
            </a:r>
          </a:p>
        </p:txBody>
      </p:sp>
      <p:sp>
        <p:nvSpPr>
          <p:cNvPr id="44" name="任意多边形 7"/>
          <p:cNvSpPr/>
          <p:nvPr/>
        </p:nvSpPr>
        <p:spPr>
          <a:xfrm>
            <a:off x="1073696" y="6171208"/>
            <a:ext cx="762000" cy="138112"/>
          </a:xfrm>
          <a:custGeom>
            <a:avLst/>
            <a:gdLst/>
            <a:ahLst/>
            <a:cxnLst>
              <a:cxn ang="270">
                <a:pos x="16200" y="0"/>
              </a:cxn>
              <a:cxn ang="180">
                <a:pos x="0" y="10800"/>
              </a:cxn>
              <a:cxn ang="90">
                <a:pos x="16200" y="21600"/>
              </a:cxn>
              <a:cxn ang="0">
                <a:pos x="21600" y="10800"/>
              </a:cxn>
            </a:cxnLst>
            <a:rect l="0" t="0" r="0" b="0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907704" y="6002124"/>
                <a:ext cx="6556282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(1.1)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6002124"/>
                <a:ext cx="6556282" cy="52322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253969" y="5554649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舍去高阶小量，</a:t>
            </a:r>
            <a:r>
              <a:rPr lang="zh-CN" altLang="en-US" sz="2000" b="1" dirty="0" smtClean="0"/>
              <a:t>得：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97760" y="1124948"/>
                <a:ext cx="9561142" cy="766353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800" b="1" dirty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要计算一元函数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kern="0" smtClean="0">
                            <a:solidFill>
                              <a:srgbClr val="0000FF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lang="en-US" altLang="zh-CN" sz="2800" b="1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 </m:t>
                        </m:r>
                        <m:r>
                          <a:rPr lang="en-US" altLang="zh-CN" sz="28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处的函数值</a:t>
                </a:r>
                <a14:m>
                  <m:oMath xmlns:m="http://schemas.openxmlformats.org/officeDocument/2006/math">
                    <m:r>
                      <a:rPr lang="en-US" altLang="zh-CN" sz="2800" b="1" i="0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sSup>
                      <m:sSupPr>
                        <m:ctrlPr>
                          <a:rPr lang="en-US" altLang="zh-CN" sz="2800" b="1" i="1" kern="0" smtClean="0">
                            <a:solidFill>
                              <a:srgbClr val="0000FF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lang="en-US" altLang="zh-CN" sz="2800" b="1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2800" b="1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r>
                      <a:rPr lang="en-US" altLang="zh-CN" sz="2800" b="1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𝒇</m:t>
                    </m:r>
                    <m:r>
                      <a:rPr lang="en-US" altLang="zh-CN" sz="2800" b="1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(</m:t>
                    </m:r>
                    <m:sSup>
                      <m:sSupPr>
                        <m:ctrlPr>
                          <a:rPr lang="en-US" altLang="zh-CN" sz="2800" b="1" i="1" kern="0" smtClean="0">
                            <a:solidFill>
                              <a:srgbClr val="0000FF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lang="en-US" altLang="zh-CN" sz="2800" b="1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)</m:t>
                    </m:r>
                    <m:r>
                      <a:rPr lang="en-US" altLang="zh-CN" sz="2800" b="1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endParaRPr lang="zh-CN" altLang="en-US" sz="2800" b="1" dirty="0">
                  <a:solidFill>
                    <a:srgbClr val="0000FF"/>
                  </a:solidFill>
                  <a:latin typeface="楷体_GB2312" charset="-122"/>
                  <a:ea typeface="楷体_GB2312" charset="-122"/>
                </a:endParaRPr>
              </a:p>
              <a:p>
                <a:pPr eaLnBrk="1" hangingPunct="1"/>
                <a:endParaRPr lang="en-US" altLang="zh-CN" sz="2800" b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4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760" y="1124948"/>
                <a:ext cx="9561142" cy="766353"/>
              </a:xfrm>
              <a:blipFill rotWithShape="1">
                <a:blip r:embed="rId13"/>
                <a:stretch>
                  <a:fillRect l="-382" t="-9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1" grpId="0"/>
      <p:bldP spid="40" grpId="0"/>
      <p:bldP spid="41" grpId="0"/>
      <p:bldP spid="43" grpId="0"/>
      <p:bldP spid="45" grpId="0" animBg="1"/>
      <p:bldP spid="4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052" y="4384967"/>
            <a:ext cx="8432428" cy="7722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5263" y="2520971"/>
            <a:ext cx="8417217" cy="16898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0052" y="1124744"/>
            <a:ext cx="8432428" cy="1272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>
                <a:solidFill>
                  <a:schemeClr val="tx2"/>
                </a:solidFill>
                <a:latin typeface="楷体_GB2312" charset="-122"/>
                <a:ea typeface="楷体_GB2312" charset="-122"/>
                <a:sym typeface="Wingdings" panose="05000000000000000000" pitchFamily="2" charset="2"/>
              </a:rPr>
              <a:t>用微分计算函数值误差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12160"/>
            <a:ext cx="2133600" cy="457200"/>
          </a:xfrm>
        </p:spPr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53</a:t>
            </a:fld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7280896" y="439547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P5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835696" y="1710568"/>
                <a:ext cx="69490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(1.1)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710568"/>
                <a:ext cx="694901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81712" y="2531245"/>
            <a:ext cx="4090288" cy="6093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函数值的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相对误差：</a:t>
            </a:r>
            <a:endParaRPr lang="zh-CN" altLang="en-US" sz="2800" b="1" dirty="0">
              <a:solidFill>
                <a:srgbClr val="FF0000"/>
              </a:solidFill>
              <a:latin typeface="楷体_GB2312" charset="-122"/>
              <a:ea typeface="楷体_GB231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44823" y="3064111"/>
                <a:ext cx="3672525" cy="1004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(1.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823" y="3064111"/>
                <a:ext cx="3672525" cy="1004057"/>
              </a:xfrm>
              <a:prstGeom prst="rect">
                <a:avLst/>
              </a:prstGeom>
              <a:blipFill rotWithShape="1">
                <a:blip r:embed="rId3"/>
                <a:stretch>
                  <a:fillRect l="-10" t="-24" r="2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06293" y="3081711"/>
                <a:ext cx="2255425" cy="1002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zh-CN" sz="28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楷体_GB2312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93" y="3081711"/>
                <a:ext cx="2255425" cy="1002134"/>
              </a:xfrm>
              <a:prstGeom prst="rect">
                <a:avLst/>
              </a:prstGeom>
              <a:blipFill rotWithShape="1">
                <a:blip r:embed="rId4"/>
                <a:stretch>
                  <a:fillRect l="-21" t="-6" r="17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881473" y="3074685"/>
                <a:ext cx="2298963" cy="1004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473" y="3074685"/>
                <a:ext cx="2298963" cy="1004057"/>
              </a:xfrm>
              <a:prstGeom prst="rect">
                <a:avLst/>
              </a:prstGeom>
              <a:blipFill rotWithShape="1">
                <a:blip r:embed="rId5"/>
                <a:stretch>
                  <a:fillRect l="-21" t="-1" r="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460052" y="1124744"/>
            <a:ext cx="3570902" cy="6093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函数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值误差：</a:t>
            </a:r>
            <a:endParaRPr lang="zh-CN" altLang="en-US" sz="2800" b="1" dirty="0">
              <a:solidFill>
                <a:srgbClr val="FF0000"/>
              </a:solidFill>
              <a:latin typeface="楷体_GB2312" charset="-122"/>
              <a:ea typeface="楷体_GB231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1560" y="4509120"/>
            <a:ext cx="9906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00"/>
                </a:solidFill>
                <a:ea typeface="楷体_GB2312" charset="-122"/>
              </a:rPr>
              <a:t>例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1.8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36878"/>
              <p:cNvSpPr txBox="1"/>
              <p:nvPr/>
            </p:nvSpPr>
            <p:spPr>
              <a:xfrm>
                <a:off x="1825327" y="4509120"/>
                <a:ext cx="5915025" cy="55649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0" lang="zh-CN" alt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设已知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𝑦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𝑎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𝑦</m:t>
                        </m:r>
                      </m:e>
                    </m:d>
                    <m:r>
                      <a:rPr lang="zh-CN" altLang="en-US" sz="2800" b="0" i="1" smtClean="0">
                        <a:solidFill>
                          <a:srgbClr val="000000"/>
                        </a:solidFill>
                        <a:latin typeface="Cambria Math"/>
                        <a:ea typeface="楷体_GB2312" charset="-122"/>
                      </a:rPr>
                      <m:t>。</m:t>
                    </m:r>
                  </m:oMath>
                </a14:m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charset="-122"/>
                  <a:ea typeface="楷体_GB2312" charset="-122"/>
                </a:endParaRPr>
              </a:p>
            </p:txBody>
          </p:sp>
        </mc:Choice>
        <mc:Fallback>
          <p:sp>
            <p:nvSpPr>
              <p:cNvPr id="19" name="文本框 368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27" y="4509120"/>
                <a:ext cx="5915025" cy="556499"/>
              </a:xfrm>
              <a:prstGeom prst="rect">
                <a:avLst/>
              </a:prstGeom>
              <a:blipFill rotWithShape="1">
                <a:blip r:embed="rId6"/>
                <a:stretch>
                  <a:fillRect l="-2060" t="-7692" b="-2747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147986" y="5316044"/>
            <a:ext cx="1047750" cy="51911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>
                <a:solidFill>
                  <a:srgbClr val="0000FF"/>
                </a:solidFill>
                <a:latin typeface="+mn-ea"/>
              </a:defRPr>
            </a:lvl1pPr>
          </a:lstStyle>
          <a:p>
            <a:r>
              <a:rPr lang="zh-CN" altLang="en-US" dirty="0"/>
              <a:t>解：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119125" y="5137329"/>
                <a:ext cx="3635782" cy="955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25" y="5137329"/>
                <a:ext cx="3635782" cy="955967"/>
              </a:xfrm>
              <a:prstGeom prst="rect">
                <a:avLst/>
              </a:prstGeom>
              <a:blipFill rotWithShape="1">
                <a:blip r:embed="rId7"/>
                <a:stretch>
                  <a:fillRect l="-4" t="-19" r="15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545897" y="5423296"/>
                <a:ext cx="16903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97" y="5423296"/>
                <a:ext cx="1690399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26" t="-76" r="28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115616" y="6150248"/>
                <a:ext cx="7056784" cy="5191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5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2800" b="1">
                    <a:solidFill>
                      <a:srgbClr val="0000FF"/>
                    </a:solidFill>
                    <a:latin typeface="+mn-ea"/>
                  </a:defRPr>
                </a:lvl1pPr>
              </a:lstStyle>
              <a:p>
                <a:r>
                  <a:rPr lang="zh-CN" altLang="en-US" dirty="0"/>
                  <a:t>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的相对误差</a:t>
                </a:r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𝑥</m:t>
                    </m:r>
                  </m:oMath>
                </a14:m>
                <a:r>
                  <a:rPr lang="zh-CN" altLang="en-US" dirty="0"/>
                  <a:t> 的相对误差的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倍。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150248"/>
                <a:ext cx="7056784" cy="519112"/>
              </a:xfrm>
              <a:prstGeom prst="rect">
                <a:avLst/>
              </a:prstGeom>
              <a:blipFill rotWithShape="1">
                <a:blip r:embed="rId9"/>
                <a:stretch>
                  <a:fillRect l="-1727" t="-15294" r="-345" b="-2941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" grpId="0"/>
      <p:bldP spid="10" grpId="0"/>
      <p:bldP spid="11" grpId="0"/>
      <p:bldP spid="15" grpId="0"/>
      <p:bldP spid="17" grpId="0"/>
      <p:bldP spid="18" grpId="0" bldLvl="0" animBg="1"/>
      <p:bldP spid="19" grpId="0"/>
      <p:bldP spid="20" grpId="0"/>
      <p:bldP spid="21" grpId="0"/>
      <p:bldP spid="2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>
                <a:solidFill>
                  <a:schemeClr val="tx2"/>
                </a:solidFill>
                <a:latin typeface="楷体_GB2312" charset="-122"/>
                <a:ea typeface="楷体_GB2312" charset="-122"/>
                <a:sym typeface="Wingdings" panose="05000000000000000000" pitchFamily="2" charset="2"/>
              </a:rPr>
              <a:t>用微分计算函数值误差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12160"/>
            <a:ext cx="2133600" cy="457200"/>
          </a:xfrm>
        </p:spPr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54</a:t>
            </a:fld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7280896" y="439547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P5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35844"/>
              <p:cNvSpPr txBox="1"/>
              <p:nvPr/>
            </p:nvSpPr>
            <p:spPr>
              <a:xfrm>
                <a:off x="395536" y="1108413"/>
                <a:ext cx="8352928" cy="13124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       </a:t>
                </a:r>
                <a:r>
                  <a:rPr kumimoji="0" lang="zh-CN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正方形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边长大约为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charset="-122"/>
                  </a:rPr>
                  <a:t>100cm</a:t>
                </a: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，应该怎样测量边长，才能使计算得到的面积的误差不超过</a:t>
                </a:r>
                <a14:m>
                  <m:oMath xmlns:m="http://schemas.openxmlformats.org/officeDocument/2006/math">
                    <m:r>
                      <a:rPr kumimoji="0" lang="en-US" altLang="zh-CN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0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𝟏</m:t>
                    </m:r>
                    <m:r>
                      <a:rPr kumimoji="0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0" lang="en-US" altLang="zh-CN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𝐜</m:t>
                    </m:r>
                    <m:sSup>
                      <m:sSupPr>
                        <m:ctrlPr>
                          <a:rPr kumimoji="0" lang="en-US" altLang="zh-CN" sz="2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kumimoji="0" lang="en-US" altLang="zh-CN" sz="28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_GB2312" charset="-122"/>
                          </a:rPr>
                          <m:t>𝐦</m:t>
                        </m:r>
                      </m:e>
                      <m:sup>
                        <m:r>
                          <a:rPr kumimoji="0" lang="en-US" altLang="zh-CN" sz="28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_GB2312" charset="-122"/>
                          </a:rPr>
                          <m:t>𝟐</m:t>
                        </m:r>
                      </m:sup>
                    </m:sSup>
                    <m:r>
                      <a:rPr kumimoji="0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楷体_GB2312" charset="-122"/>
                      </a:rPr>
                      <m:t> </m:t>
                    </m:r>
                    <m:r>
                      <a:rPr kumimoji="0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?</m:t>
                    </m:r>
                  </m:oMath>
                </a14:m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charset="-122"/>
                  <a:ea typeface="楷体_GB2312" charset="-122"/>
                </a:endParaRPr>
              </a:p>
            </p:txBody>
          </p:sp>
        </mc:Choice>
        <mc:Fallback>
          <p:sp>
            <p:nvSpPr>
              <p:cNvPr id="5" name="文本框 358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08413"/>
                <a:ext cx="8352928" cy="1312475"/>
              </a:xfrm>
              <a:prstGeom prst="rect">
                <a:avLst/>
              </a:prstGeom>
              <a:blipFill rotWithShape="1">
                <a:blip r:embed="rId2"/>
                <a:stretch>
                  <a:fillRect l="-1458" b="-1059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35843"/>
          <p:cNvSpPr txBox="1"/>
          <p:nvPr/>
        </p:nvSpPr>
        <p:spPr>
          <a:xfrm>
            <a:off x="557064" y="1250846"/>
            <a:ext cx="990600" cy="521970"/>
          </a:xfrm>
          <a:prstGeom prst="rect">
            <a:avLst/>
          </a:prstGeom>
          <a:solidFill>
            <a:srgbClr val="DDFFDD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ea typeface="楷体_GB2312" charset="-122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charset="-122"/>
              </a:rPr>
              <a:t>1.9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charset="-122"/>
              </a:rPr>
              <a:t> 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87280" y="2588020"/>
            <a:ext cx="1088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C1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解：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0"/>
              <p:cNvSpPr txBox="1">
                <a:spLocks noChangeArrowheads="1"/>
              </p:cNvSpPr>
              <p:nvPr/>
            </p:nvSpPr>
            <p:spPr bwMode="auto">
              <a:xfrm>
                <a:off x="1115616" y="2583755"/>
                <a:ext cx="7391401" cy="5670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lvl="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设测量出的正方形边长为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1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，则其面积</a:t>
                </a:r>
                <a14:m>
                  <m:oMath xmlns:m="http://schemas.openxmlformats.org/officeDocument/2006/math">
                    <m:r>
                      <a:rPr kumimoji="1" lang="en-US" altLang="zh-CN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𝑺</m:t>
                    </m:r>
                    <m:r>
                      <a:rPr kumimoji="1" lang="en-US" altLang="zh-CN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kumimoji="1" lang="en-US" altLang="zh-CN" sz="2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2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_GB2312" charset="-122"/>
                          </a:rPr>
                          <m:t>𝟐</m:t>
                        </m:r>
                      </m:sup>
                    </m:sSup>
                  </m:oMath>
                </a14:m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charset="-122"/>
                  <a:ea typeface="楷体_GB2312" charset="-122"/>
                </a:endParaRPr>
              </a:p>
            </p:txBody>
          </p:sp>
        </mc:Choice>
        <mc:Fallback xmlns="">
          <p:sp>
            <p:nvSpPr>
              <p:cNvPr id="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583755"/>
                <a:ext cx="7391401" cy="567015"/>
              </a:xfrm>
              <a:prstGeom prst="rect">
                <a:avLst/>
              </a:prstGeom>
              <a:blipFill rotWithShape="1">
                <a:blip r:embed="rId3"/>
                <a:stretch>
                  <a:fillRect l="-1649" t="-6452" b="-258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12"/>
              <p:cNvSpPr txBox="1">
                <a:spLocks noChangeArrowheads="1"/>
              </p:cNvSpPr>
              <p:nvPr/>
            </p:nvSpPr>
            <p:spPr bwMode="auto">
              <a:xfrm>
                <a:off x="663028" y="3229143"/>
                <a:ext cx="3034207" cy="609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8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由</a:t>
                </a:r>
                <a14:m>
                  <m:oMath xmlns:m="http://schemas.openxmlformats.org/officeDocument/2006/math">
                    <m:r>
                      <a:rPr kumimoji="1"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1"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8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1"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可</a:t>
                </a:r>
                <a:r>
                  <a:rPr kumimoji="1" lang="zh-CN" altLang="en-US" sz="2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推出：</a:t>
                </a:r>
                <a:endPara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charset="-122"/>
                </a:endParaRPr>
              </a:p>
            </p:txBody>
          </p:sp>
        </mc:Choice>
        <mc:Fallback>
          <p:sp>
            <p:nvSpPr>
              <p:cNvPr id="9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3028" y="3229143"/>
                <a:ext cx="3034207" cy="609398"/>
              </a:xfrm>
              <a:prstGeom prst="rect">
                <a:avLst/>
              </a:prstGeom>
              <a:blipFill rotWithShape="1">
                <a:blip r:embed="rId4"/>
                <a:stretch>
                  <a:fillRect l="-4217" t="-7000" b="-16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906774" y="5784610"/>
            <a:ext cx="6617554" cy="55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故测量边长时的误差不得超过</a:t>
            </a:r>
            <a:r>
              <a:rPr kumimoji="1" lang="zh-CN" altLang="en-US" sz="1200" b="1" dirty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0.005cm.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915816" y="4581128"/>
                <a:ext cx="5054525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2</m:t>
                              </m:r>
                              <m:r>
                                <a:rPr lang="en-US" altLang="zh-CN" sz="28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fPr>
                        <m:num>
                          <m:r>
                            <a:rPr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2∗100</m:t>
                          </m:r>
                        </m:den>
                      </m:f>
                      <m:r>
                        <a:rPr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=0.005</m:t>
                      </m:r>
                      <m:r>
                        <a:rPr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 </m:t>
                      </m:r>
                      <m:r>
                        <a:rPr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cm</m:t>
                      </m:r>
                      <m:r>
                        <a:rPr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581128"/>
                <a:ext cx="5054525" cy="105099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763688" y="4001975"/>
                <a:ext cx="56797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𝑒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𝑆</m:t>
                        </m:r>
                      </m:e>
                    </m:d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baseline="30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𝑥𝑒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≤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c</m:t>
                    </m:r>
                    <m:sSup>
                      <m:sSupPr>
                        <m:ctrlPr>
                          <a:rPr lang="en-US" altLang="zh-CN" sz="2800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m</m:t>
                        </m:r>
                      </m:e>
                      <m:sup>
                        <m:r>
                          <a:rPr lang="en-US" altLang="zh-CN" sz="28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001975"/>
                <a:ext cx="5679760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5" t="-8292" r="11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835696" y="4845015"/>
                <a:ext cx="1196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845015"/>
                <a:ext cx="1196802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  <p:bldP spid="12" grpId="0" bldLvl="0" animBg="1"/>
      <p:bldP spid="13" grpId="0"/>
      <p:bldP spid="14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67544" y="4797152"/>
            <a:ext cx="8417217" cy="16898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5263" y="2924944"/>
            <a:ext cx="8417217" cy="16898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>
                <a:solidFill>
                  <a:schemeClr val="tx2"/>
                </a:solidFill>
                <a:latin typeface="楷体_GB2312" charset="-122"/>
                <a:ea typeface="楷体_GB2312" charset="-122"/>
                <a:sym typeface="Wingdings" panose="05000000000000000000" pitchFamily="2" charset="2"/>
              </a:rPr>
              <a:t>用微分计算函数值误差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173811"/>
            <a:ext cx="2133600" cy="457200"/>
          </a:xfrm>
        </p:spPr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55</a:t>
            </a:fld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7280896" y="439547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P5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23528" y="1124744"/>
                <a:ext cx="8229600" cy="1224136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</a:pPr>
                <a:r>
                  <a:rPr kumimoji="1" lang="zh-CN" altLang="en-US" sz="2800" b="1" dirty="0" smtClean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𝒖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𝒇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(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𝒚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)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是二元函数</a:t>
                </a:r>
                <a:r>
                  <a:rPr kumimoji="1" lang="zh-CN" altLang="en-US" sz="28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，已知自变量误差和相对误差</a:t>
                </a:r>
                <a14:m>
                  <m:oMath xmlns:m="http://schemas.openxmlformats.org/officeDocument/2006/math">
                    <m:r>
                      <a:rPr kumimoji="1"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𝒆</m:t>
                    </m:r>
                    <m:d>
                      <m:dPr>
                        <m:ctrlP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</m:d>
                    <m:r>
                      <a:rPr kumimoji="1" lang="zh-CN" altLang="en-US" sz="2800" b="1" i="1" smtClean="0">
                        <a:solidFill>
                          <a:srgbClr val="000000"/>
                        </a:solidFill>
                        <a:latin typeface="Cambria Math"/>
                        <a:ea typeface="楷体_GB2312" charset="-122"/>
                      </a:rPr>
                      <m:t>，</m:t>
                    </m:r>
                    <m:r>
                      <a:rPr kumimoji="1"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</m:d>
                    <m:r>
                      <a:rPr kumimoji="1" lang="zh-CN" altLang="en-US" sz="2800" b="1" i="1" smtClean="0">
                        <a:solidFill>
                          <a:srgbClr val="000000"/>
                        </a:solidFill>
                        <a:latin typeface="Cambria Math"/>
                        <a:ea typeface="楷体_GB2312" charset="-122"/>
                      </a:rPr>
                      <m:t>，</m:t>
                    </m:r>
                    <m:r>
                      <a:rPr kumimoji="1"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𝒆</m:t>
                    </m:r>
                    <m:d>
                      <m:dPr>
                        <m:ctrlP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kumimoji="1" lang="en-US" altLang="zh-CN" sz="28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charset="-122"/>
                  </a:rPr>
                  <a:t> </a:t>
                </a:r>
                <a:r>
                  <a:rPr kumimoji="1" lang="zh-CN" altLang="en-US" sz="28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楷体_GB231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2800" b="1" dirty="0" smtClean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。</a:t>
                </a:r>
                <a:endParaRPr lang="zh-CN" altLang="en-US" sz="2800" b="1" dirty="0">
                  <a:solidFill>
                    <a:srgbClr val="0000FF"/>
                  </a:solidFill>
                  <a:latin typeface="楷体_GB2312" charset="-122"/>
                  <a:ea typeface="楷体_GB231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24744"/>
                <a:ext cx="8229600" cy="1224136"/>
              </a:xfrm>
              <a:blipFill rotWithShape="1">
                <a:blip r:embed="rId2"/>
                <a:stretch>
                  <a:fillRect l="-444" t="-3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043608" y="3429000"/>
                <a:ext cx="7769145" cy="977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𝑢</m:t>
                          </m:r>
                        </m:e>
                      </m:d>
                      <m:r>
                        <a:rPr kumimoji="1" lang="en-US" altLang="zh-CN" sz="28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kumimoji="1" lang="en-US" altLang="zh-CN" sz="28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CN" altLang="en-US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zh-CN" altLang="en-US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CN" altLang="en-US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zh-CN" altLang="en-US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(1.3)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429000"/>
                <a:ext cx="7769145" cy="9772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13272" y="5406875"/>
                <a:ext cx="7799482" cy="993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𝑢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fPr>
                        <m:num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  <m:d>
                            <m:dPr>
                              <m:ctrlPr>
                                <a:rPr kumimoji="1" lang="en-US" altLang="zh-CN" sz="28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𝑢</m:t>
                          </m:r>
                        </m:den>
                      </m:f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CN" altLang="en-US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zh-CN" altLang="en-US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CN" altLang="en-US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zh-CN" altLang="en-US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(1.4)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2" y="5406875"/>
                <a:ext cx="7799482" cy="993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614076" y="4883655"/>
                <a:ext cx="48940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800" b="1" dirty="0">
                    <a:solidFill>
                      <a:srgbClr val="FF0000"/>
                    </a:solidFill>
                    <a:latin typeface="楷体_GB2312" charset="-122"/>
                    <a:ea typeface="楷体_GB2312" charset="-122"/>
                  </a:rPr>
                  <a:t>二元函数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楷体_GB2312" charset="-122"/>
                    <a:ea typeface="楷体_GB2312" charset="-122"/>
                  </a:rPr>
                  <a:t>值</a:t>
                </a:r>
                <a:r>
                  <a:rPr kumimoji="1" lang="zh-CN" altLang="en-US" sz="2800" b="1" dirty="0">
                    <a:solidFill>
                      <a:srgbClr val="FF0000"/>
                    </a:solidFill>
                    <a:latin typeface="楷体_GB2312" charset="-122"/>
                    <a:ea typeface="楷体_GB2312" charset="-122"/>
                  </a:rPr>
                  <a:t>相对误差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solidFill>
                          <a:srgbClr val="FF0000"/>
                        </a:solidFill>
                        <a:latin typeface="Cambria Math"/>
                        <a:ea typeface="楷体_GB2312" charset="-122"/>
                      </a:rPr>
                      <m:t> </m:t>
                    </m:r>
                  </m:oMath>
                </a14:m>
                <a:endParaRPr kumimoji="1" lang="zh-CN" altLang="en-US" sz="2800" b="1" dirty="0">
                  <a:solidFill>
                    <a:srgbClr val="FF0000"/>
                  </a:solidFill>
                  <a:latin typeface="楷体_GB2312" charset="-122"/>
                  <a:ea typeface="楷体_GB2312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76" y="4883655"/>
                <a:ext cx="4894028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2615" t="-13953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11560" y="2852936"/>
            <a:ext cx="2709396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二元函数值误差</a:t>
            </a:r>
            <a:endParaRPr kumimoji="1"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_GB2312" charset="-122"/>
            </a:endParaRPr>
          </a:p>
        </p:txBody>
      </p:sp>
      <p:sp>
        <p:nvSpPr>
          <p:cNvPr id="13" name="内容占位符 2"/>
          <p:cNvSpPr txBox="1">
            <a:spLocks noChangeArrowheads="1"/>
          </p:cNvSpPr>
          <p:nvPr/>
        </p:nvSpPr>
        <p:spPr bwMode="auto">
          <a:xfrm>
            <a:off x="539552" y="2276872"/>
            <a:ext cx="822960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zh-CN" altLang="en-US" sz="2800" b="1" kern="0" dirty="0" smtClean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利用</a:t>
            </a:r>
            <a:r>
              <a:rPr kumimoji="1" lang="zh-CN" altLang="en-US" sz="2800" b="1" kern="0" dirty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全微分</a:t>
            </a:r>
            <a:r>
              <a:rPr kumimoji="1" lang="en-US" altLang="zh-CN" sz="2800" b="1" kern="0" dirty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,</a:t>
            </a:r>
            <a:r>
              <a:rPr kumimoji="1" lang="zh-CN" altLang="en-US" sz="2800" b="1" kern="0" dirty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可</a:t>
            </a:r>
            <a:r>
              <a:rPr kumimoji="1" lang="zh-CN" altLang="en-US" sz="2800" b="1" kern="0" dirty="0" smtClean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得</a:t>
            </a:r>
            <a:r>
              <a:rPr kumimoji="1" lang="zh-CN" altLang="en-US" sz="2800" b="1" kern="0" dirty="0" smtClean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：</a:t>
            </a:r>
            <a:endParaRPr lang="zh-CN" altLang="en-US" sz="2800" b="1" kern="0" dirty="0">
              <a:solidFill>
                <a:srgbClr val="0000FF"/>
              </a:solidFill>
              <a:latin typeface="楷体_GB2312" charset="-122"/>
              <a:ea typeface="楷体_GB231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395536" y="1052736"/>
                <a:ext cx="8229600" cy="12003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1" lang="zh-CN" altLang="en-US" sz="2400" b="1" dirty="0" smtClean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          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𝟑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.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𝟏𝟒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𝟐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.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𝟔𝟖𝟓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1"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分别有 </a:t>
                </a:r>
                <a:r>
                  <a:rPr kumimoji="1"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3 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位和 </a:t>
                </a:r>
                <a:r>
                  <a:rPr kumimoji="1" lang="en-US" altLang="zh-CN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4 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位有效数字，估计函数值</a:t>
                </a:r>
                <a14:m>
                  <m:oMath xmlns:m="http://schemas.openxmlformats.org/officeDocument/2006/math">
                    <m: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func>
                      <m:funcPr>
                        <m:ctrlP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funcPr>
                      <m:fName>
                        <m:r>
                          <a:rPr kumimoji="1" lang="en-US" altLang="zh-CN" sz="2400" b="1" i="0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𝐬𝐢𝐧</m:t>
                        </m:r>
                      </m:fName>
                      <m:e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(</m:t>
                        </m:r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𝟑</m:t>
                        </m:r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.</m:t>
                        </m:r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𝟏𝟒</m:t>
                        </m:r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×</m:t>
                        </m:r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𝟐</m:t>
                        </m:r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.</m:t>
                        </m:r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𝟔𝟖𝟓</m:t>
                        </m:r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  的绝对误差和</a:t>
                </a:r>
                <a:r>
                  <a:rPr kumimoji="1" lang="zh-CN" altLang="en-US" sz="24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charset="-122"/>
                  </a:rPr>
                  <a:t>相对误差。 </a:t>
                </a:r>
                <a:endParaRPr kumimoji="1" lang="zh-CN" altLang="en-US" sz="2400" b="1" dirty="0">
                  <a:solidFill>
                    <a:srgbClr val="000000"/>
                  </a:solidFill>
                  <a:latin typeface="楷体_GB2312" charset="-122"/>
                  <a:ea typeface="楷体_GB2312" charset="-122"/>
                </a:endParaRPr>
              </a:p>
            </p:txBody>
          </p:sp>
        </mc:Choice>
        <mc:Fallback>
          <p:sp>
            <p:nvSpPr>
              <p:cNvPr id="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052736"/>
                <a:ext cx="82296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109" b="-3015"/>
                </a:stretch>
              </a:blipFill>
              <a:ln w="12700">
                <a:solidFill>
                  <a:schemeClr val="tx1"/>
                </a:solidFill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>
                <a:solidFill>
                  <a:schemeClr val="tx2"/>
                </a:solidFill>
                <a:latin typeface="楷体_GB2312" charset="-122"/>
                <a:ea typeface="楷体_GB2312" charset="-122"/>
                <a:sym typeface="Wingdings" panose="05000000000000000000" pitchFamily="2" charset="2"/>
              </a:rPr>
              <a:t>用微分计算函数值误差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12160"/>
            <a:ext cx="2133600" cy="457200"/>
          </a:xfrm>
        </p:spPr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56</a:t>
            </a:fld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7280896" y="439547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P5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47136" y="2343591"/>
            <a:ext cx="8845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C1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解：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charset="-122"/>
              </a:rPr>
              <a:t>   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6305" y="1180168"/>
            <a:ext cx="1095375" cy="460375"/>
          </a:xfrm>
          <a:prstGeom prst="rect">
            <a:avLst/>
          </a:prstGeom>
          <a:solidFill>
            <a:srgbClr val="DDFF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ea typeface="楷体_GB2312" charset="-122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charset="-122"/>
              </a:rPr>
              <a:t>1.10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4"/>
              <p:cNvSpPr txBox="1">
                <a:spLocks noChangeArrowheads="1"/>
              </p:cNvSpPr>
              <p:nvPr/>
            </p:nvSpPr>
            <p:spPr bwMode="auto">
              <a:xfrm>
                <a:off x="1094837" y="2339539"/>
                <a:ext cx="510276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𝟑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.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𝟏𝟒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 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𝒚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𝟐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.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𝟔𝟖𝟓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</m:t>
                    </m:r>
                    <m:r>
                      <m:rPr>
                        <m:nor/>
                      </m:rP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sz="2400" b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𝑢</m:t>
                    </m:r>
                    <m:r>
                      <m:rPr>
                        <m:nor/>
                      </m:rPr>
                      <a:rPr kumimoji="1" lang="en-US" altLang="zh-CN" sz="2400" b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r>
                      <m:rPr>
                        <m:nor/>
                      </m:rPr>
                      <a:rPr kumimoji="1" lang="en-US" altLang="zh-CN" sz="2400" b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sin</m:t>
                    </m:r>
                    <m:r>
                      <m:rPr>
                        <m:nor/>
                      </m:rP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(</m:t>
                    </m:r>
                    <m:r>
                      <m:rPr>
                        <m:nor/>
                      </m:rPr>
                      <a:rPr kumimoji="1" lang="en-US" altLang="zh-CN" sz="2400" b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𝑥𝑦</m:t>
                    </m:r>
                    <m:r>
                      <m:rPr>
                        <m:nor/>
                      </m:rPr>
                      <a:rPr kumimoji="1" lang="en-US" altLang="zh-CN" sz="2400" b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),</m:t>
                    </m:r>
                  </m:oMath>
                </a14:m>
                <a:r>
                  <a:rPr lang="zh-CN" altLang="en-US" sz="2400" b="1" dirty="0">
                    <a:latin typeface="楷体_GB2312" charset="-122"/>
                    <a:ea typeface="楷体_GB231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4837" y="2339539"/>
                <a:ext cx="510276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912" t="-14474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6012656" y="2339539"/>
            <a:ext cx="22613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由条件可知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755576" y="5085184"/>
                <a:ext cx="736971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𝒖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funcPr>
                      <m:fNam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𝐬𝐢𝐧</m:t>
                        </m:r>
                      </m:fName>
                      <m: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(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𝟑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.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𝟏𝟒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×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𝟐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.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𝟔𝟖𝟓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)</m:t>
                        </m:r>
                      </m:e>
                    </m:func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𝟎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.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𝟖𝟑𝟖𝟏𝟒𝟕𝟓</m:t>
                    </m:r>
                  </m:oMath>
                </a14:m>
                <a:endParaRPr kumimoji="1" lang="zh-CN" altLang="en-US" sz="2400" b="1" dirty="0">
                  <a:solidFill>
                    <a:srgbClr val="000000"/>
                  </a:solidFill>
                  <a:latin typeface="楷体_GB2312" charset="-122"/>
                  <a:ea typeface="楷体_GB2312" charset="-122"/>
                </a:endParaRPr>
              </a:p>
            </p:txBody>
          </p:sp>
        </mc:Choice>
        <mc:Fallback>
          <p:sp>
            <p:nvSpPr>
              <p:cNvPr id="1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5085184"/>
                <a:ext cx="7369713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323" t="-14474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42839" y="5805264"/>
            <a:ext cx="17409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charset="-122"/>
              </a:rPr>
              <a:t>相对误差：</a:t>
            </a:r>
            <a:endParaRPr kumimoji="1" lang="zh-CN" altLang="en-US" sz="2400" b="1" dirty="0">
              <a:solidFill>
                <a:srgbClr val="0000FF"/>
              </a:solidFill>
              <a:latin typeface="楷体_GB2312" charset="-122"/>
              <a:ea typeface="楷体_GB231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2195736" y="2895327"/>
                <a:ext cx="5367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𝒆</m:t>
                          </m:r>
                          <m:d>
                            <m:dPr>
                              <m:ctrlP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≤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𝟎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.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𝟎𝟎𝟓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𝒆</m:t>
                          </m:r>
                          <m:d>
                            <m:dPr>
                              <m:ctrlP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≤</m:t>
                      </m:r>
                      <m:r>
                        <a:rPr kumimoji="1"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𝟎</m:t>
                      </m:r>
                      <m:r>
                        <a:rPr kumimoji="1"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.</m:t>
                      </m:r>
                      <m:r>
                        <a:rPr kumimoji="1"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𝟎𝟎𝟎𝟓</m:t>
                      </m:r>
                      <m:r>
                        <a:rPr kumimoji="1"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, 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895327"/>
                <a:ext cx="5367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267744" y="5602334"/>
                <a:ext cx="5284139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  <m:d>
                                <m:dPr>
                                  <m:ctrlPr>
                                    <a:rPr kumimoji="1" lang="en-US" altLang="zh-CN" sz="24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𝟕𝟓𝟖𝟑𝟒𝟎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5602334"/>
                <a:ext cx="5284139" cy="91409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656687" y="3717032"/>
                <a:ext cx="8769170" cy="12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𝒆</m:t>
                          </m:r>
                          <m:d>
                            <m:dPr>
                              <m:ctrlP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𝒖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zh-CN" altLang="en-US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num>
                            <m:den>
                              <m:r>
                                <a:rPr kumimoji="1" lang="zh-CN" altLang="en-US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zh-CN" altLang="en-US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num>
                            <m:den>
                              <m:r>
                                <a:rPr kumimoji="1" lang="zh-CN" altLang="en-US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  <m: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func>
                        <m:funcPr>
                          <m:ctrlP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 sz="2400" b="1" i="0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𝒙𝒚</m:t>
                              </m:r>
                            </m:e>
                          </m:d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𝒚𝒆</m:t>
                          </m:r>
                          <m:d>
                            <m:dPr>
                              <m:ctrlP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𝒙𝒚</m:t>
                              </m:r>
                            </m:e>
                          </m:d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kumimoji="1"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kumimoji="1"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func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87" y="3717032"/>
                <a:ext cx="8769170" cy="1283428"/>
              </a:xfrm>
              <a:prstGeom prst="rect">
                <a:avLst/>
              </a:prstGeom>
              <a:blipFill rotWithShape="1"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6154299" y="4509120"/>
                <a:ext cx="3026213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𝟏𝟕𝟖𝟗𝟐𝟖</m:t>
                      </m:r>
                      <m:r>
                        <a:rPr kumimoji="1"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299" y="4509120"/>
                <a:ext cx="3026213" cy="470000"/>
              </a:xfrm>
              <a:prstGeom prst="rect">
                <a:avLst/>
              </a:prstGeom>
              <a:blipFill rotWithShape="1">
                <a:blip r:embed="rId9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14655" y="3284984"/>
            <a:ext cx="73697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charset="-122"/>
                <a:ea typeface="楷体_GB2312" charset="-122"/>
              </a:rPr>
              <a:t>绝对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charset="-122"/>
              </a:rPr>
              <a:t>误差：</a:t>
            </a:r>
            <a:endParaRPr kumimoji="1" lang="zh-CN" altLang="en-US" sz="2400" b="1" dirty="0">
              <a:solidFill>
                <a:srgbClr val="0000FF"/>
              </a:solidFill>
              <a:latin typeface="楷体_GB2312" charset="-122"/>
              <a:ea typeface="楷体_GB231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 bldLvl="0" animBg="1"/>
      <p:bldP spid="12" grpId="0" bldLvl="0" animBg="1"/>
      <p:bldP spid="14" grpId="0" bldLvl="0" animBg="1"/>
      <p:bldP spid="15" grpId="0" bldLvl="0"/>
      <p:bldP spid="18" grpId="0"/>
      <p:bldP spid="19" grpId="0"/>
      <p:bldP spid="20" grpId="0"/>
      <p:bldP spid="21" grpId="0"/>
      <p:bldP spid="22" grpId="0" bldLvl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1520" y="3356992"/>
            <a:ext cx="8640960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kumimoji="1" lang="zh-CN" altLang="en-US" dirty="0">
                <a:solidFill>
                  <a:schemeClr val="tx2"/>
                </a:solidFill>
                <a:latin typeface="楷体_GB2312" charset="-122"/>
                <a:ea typeface="楷体_GB2312" charset="-122"/>
                <a:sym typeface="Wingdings" panose="05000000000000000000" pitchFamily="2" charset="2"/>
              </a:rPr>
              <a:t>和、差、积、商的误差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804248" y="6237392"/>
            <a:ext cx="2133600" cy="457200"/>
          </a:xfrm>
        </p:spPr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57</a:t>
            </a:fld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7280896" y="439547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P6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5"/>
              <p:cNvSpPr txBox="1">
                <a:spLocks noChangeArrowheads="1"/>
              </p:cNvSpPr>
              <p:nvPr/>
            </p:nvSpPr>
            <p:spPr bwMode="auto">
              <a:xfrm>
                <a:off x="473094" y="1213067"/>
                <a:ext cx="8291264" cy="1418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CCCC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800" b="1" dirty="0" smtClean="0">
                    <a:solidFill>
                      <a:schemeClr val="tx2"/>
                    </a:solidFill>
                    <a:latin typeface="楷体_GB2312" charset="-122"/>
                    <a:ea typeface="楷体_GB2312" charset="-122"/>
                    <a:sym typeface="Wingdings" panose="05000000000000000000" pitchFamily="2" charset="2"/>
                  </a:rPr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kern="0"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lang="en-US" altLang="zh-CN" sz="2800" b="1" i="1" kern="0" smtClean="0">
                            <a:latin typeface="Cambria Math" panose="02040503050406030204" pitchFamily="18" charset="0"/>
                            <a:ea typeface="楷体_GB2312" charset="-122"/>
                          </a:rPr>
                          <m:t> </m:t>
                        </m:r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楷体_GB2312" charset="-122"/>
                          </a:rPr>
                          <m:t>∗</m:t>
                        </m:r>
                      </m:sup>
                    </m:sSup>
                    <m:r>
                      <a:rPr kumimoji="1"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800" b="1" i="1" kern="0"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lang="zh-CN" altLang="en-US" sz="2800" b="1" i="1" kern="0" smtClean="0">
                        <a:latin typeface="Cambria Math"/>
                        <a:ea typeface="楷体_GB2312" charset="-122"/>
                      </a:rPr>
                      <m:t>，</m:t>
                    </m:r>
                    <m:r>
                      <a:rPr lang="en-US" altLang="zh-CN" sz="2800" b="1" i="1" kern="0" smtClean="0"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sSup>
                      <m:sSupPr>
                        <m:ctrlPr>
                          <a:rPr lang="en-US" altLang="zh-CN" sz="2800" b="1" i="1" kern="0">
                            <a:latin typeface="Cambria Math" panose="02040503050406030204"/>
                            <a:ea typeface="楷体_GB2312" charset="-122"/>
                          </a:rPr>
                        </m:ctrlPr>
                      </m:sSupPr>
                      <m:e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楷体_GB2312" charset="-122"/>
                          </a:rPr>
                          <m:t> </m:t>
                        </m:r>
                        <m:r>
                          <a:rPr lang="en-US" altLang="zh-CN" sz="2800" b="1" i="1" kern="0" smtClean="0">
                            <a:latin typeface="Cambria Math" panose="02040503050406030204" pitchFamily="18" charset="0"/>
                            <a:ea typeface="楷体_GB2312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2800" b="1" i="1" kern="0">
                            <a:latin typeface="Cambria Math" panose="02040503050406030204" pitchFamily="18" charset="0"/>
                            <a:ea typeface="楷体_GB2312" charset="-122"/>
                          </a:rPr>
                          <m:t>∗</m:t>
                        </m:r>
                      </m:sup>
                    </m:sSup>
                    <m:r>
                      <a:rPr kumimoji="1"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sz="28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kumimoji="1" lang="zh-CN" altLang="en-US" sz="2800" b="1" i="1" kern="0" smtClean="0">
                        <a:solidFill>
                          <a:srgbClr val="0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800" b="1" i="1" kern="0" smtClean="0">
                        <a:latin typeface="Cambria Math" panose="02040503050406030204" pitchFamily="18" charset="0"/>
                        <a:ea typeface="楷体_GB2312" charset="-122"/>
                      </a:rPr>
                      <m:t>  </m:t>
                    </m:r>
                  </m:oMath>
                </a14:m>
                <a:r>
                  <a:rPr kumimoji="1" lang="zh-CN" altLang="en-US" sz="2800" b="1" dirty="0">
                    <a:solidFill>
                      <a:schemeClr val="tx2"/>
                    </a:solidFill>
                    <a:latin typeface="楷体_GB2312" charset="-122"/>
                    <a:ea typeface="楷体_GB2312" charset="-122"/>
                    <a:sym typeface="Wingdings" panose="05000000000000000000" pitchFamily="2" charset="2"/>
                  </a:rPr>
                  <a:t>则</a:t>
                </a:r>
                <a:endParaRPr kumimoji="1" lang="en-US" altLang="zh-CN" sz="2800" b="1" dirty="0">
                  <a:solidFill>
                    <a:schemeClr val="tx2"/>
                  </a:solidFill>
                  <a:latin typeface="楷体_GB2312" charset="-122"/>
                  <a:ea typeface="楷体_GB2312" charset="-122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 </m:t>
                          </m:r>
                          <m:r>
                            <a:rPr lang="en-US" altLang="zh-CN" sz="2800" b="1" i="1" kern="0" smtClean="0">
                              <a:latin typeface="Cambria Math" panose="02040503050406030204" pitchFamily="18" charset="0"/>
                              <a:ea typeface="楷体_GB2312" charset="-122"/>
                            </a:rPr>
                            <m:t> </m:t>
                          </m:r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1" i="1" kern="0" smtClean="0">
                          <a:latin typeface="Cambria Math" panose="02040503050406030204" pitchFamily="18" charset="0"/>
                          <a:ea typeface="楷体_GB2312" charset="-122"/>
                        </a:rPr>
                        <m:t>±</m:t>
                      </m:r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8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楷体_GB2312" charset="-122"/>
                        </a:rPr>
                        <m:t>𝒙</m:t>
                      </m:r>
                      <m:r>
                        <a:rPr lang="en-US" altLang="zh-CN" sz="2800" b="1" i="1" kern="0" smtClean="0">
                          <a:latin typeface="Cambria Math" panose="02040503050406030204" pitchFamily="18" charset="0"/>
                          <a:ea typeface="楷体_GB2312" charset="-122"/>
                        </a:rPr>
                        <m:t>±</m:t>
                      </m:r>
                      <m:r>
                        <a:rPr lang="en-US" altLang="zh-CN" sz="2800" b="1" i="1" kern="0" smtClean="0">
                          <a:latin typeface="Cambria Math" panose="02040503050406030204" pitchFamily="18" charset="0"/>
                          <a:ea typeface="楷体_GB2312" charset="-122"/>
                        </a:rPr>
                        <m:t>𝒚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楷体_GB2312" charset="-122"/>
                        </a:rPr>
                        <m:t>,</m:t>
                      </m:r>
                      <m:r>
                        <a:rPr lang="en-US" altLang="zh-CN" sz="2800" b="1" i="1" kern="0" smtClean="0">
                          <a:latin typeface="Cambria Math" panose="02040503050406030204" pitchFamily="18" charset="0"/>
                          <a:ea typeface="楷体_GB2312" charset="-122"/>
                        </a:rPr>
                        <m:t>  </m:t>
                      </m:r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pPr>
                        <m:e>
                          <m:r>
                            <a:rPr lang="en-US" altLang="zh-CN" sz="2800" b="1" i="1" kern="0" smtClean="0">
                              <a:latin typeface="Cambria Math" panose="02040503050406030204" pitchFamily="18" charset="0"/>
                              <a:ea typeface="楷体_GB2312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1" i="1" kern="0" smtClean="0">
                          <a:latin typeface="Cambria Math" panose="02040503050406030204" pitchFamily="18" charset="0"/>
                          <a:ea typeface="楷体_GB2312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b="1" i="1" kern="0"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pPr>
                        <m:e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8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楷体_GB2312" charset="-122"/>
                        </a:rPr>
                        <m:t>𝒙</m:t>
                      </m:r>
                      <m:r>
                        <a:rPr lang="en-US" altLang="zh-CN" sz="2800" b="1" i="1" kern="0" smtClean="0">
                          <a:latin typeface="Cambria Math" panose="02040503050406030204" pitchFamily="18" charset="0"/>
                          <a:ea typeface="楷体_GB2312" charset="-122"/>
                        </a:rPr>
                        <m:t>×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楷体_GB2312" charset="-122"/>
                        </a:rPr>
                        <m:t>𝒚</m:t>
                      </m:r>
                      <m:r>
                        <a:rPr lang="en-US" altLang="zh-CN" sz="2800" b="1" i="1" kern="0">
                          <a:latin typeface="Cambria Math" panose="02040503050406030204" pitchFamily="18" charset="0"/>
                          <a:ea typeface="楷体_GB2312" charset="-122"/>
                        </a:rPr>
                        <m:t>,  </m:t>
                      </m:r>
                      <m:f>
                        <m:fPr>
                          <m:ctrlPr>
                            <a:rPr lang="en-US" altLang="zh-CN" sz="2800" b="1" i="1" kern="0" smtClean="0">
                              <a:latin typeface="Cambria Math" panose="02040503050406030204"/>
                              <a:ea typeface="楷体_GB231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1" i="1" kern="0"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kern="0"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  </m:t>
                              </m:r>
                              <m:r>
                                <a:rPr lang="en-US" altLang="zh-CN" sz="2800" b="1" i="1" kern="0"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800" b="1" i="1" kern="0"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800" b="1" i="1" kern="0"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kern="0"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800" b="1" i="1" kern="0"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800" b="1" i="1" kern="0" smtClean="0">
                              <a:latin typeface="Cambria Math" panose="02040503050406030204"/>
                              <a:ea typeface="楷体_GB2312" charset="-122"/>
                            </a:rPr>
                          </m:ctrlPr>
                        </m:fPr>
                        <m:num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𝒙</m:t>
                          </m:r>
                        </m:num>
                        <m:den>
                          <m:r>
                            <a:rPr lang="en-US" altLang="zh-CN" sz="2800" b="1" i="1" kern="0">
                              <a:latin typeface="Cambria Math" panose="02040503050406030204" pitchFamily="18" charset="0"/>
                              <a:ea typeface="楷体_GB2312" charset="-122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kumimoji="1"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  <a:sym typeface="Symbol" panose="05050102010706020507" pitchFamily="2" charset="2"/>
                </a:endParaRPr>
              </a:p>
            </p:txBody>
          </p:sp>
        </mc:Choice>
        <mc:Fallback>
          <p:sp>
            <p:nvSpPr>
              <p:cNvPr id="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3094" y="1213067"/>
                <a:ext cx="8291264" cy="1418915"/>
              </a:xfrm>
              <a:prstGeom prst="rect">
                <a:avLst/>
              </a:prstGeom>
              <a:blipFill rotWithShape="1">
                <a:blip r:embed="rId2"/>
                <a:stretch>
                  <a:fillRect l="-1544" t="-51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C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251520" y="2708920"/>
                <a:ext cx="85689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8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已知</a:t>
                </a:r>
                <a14:m>
                  <m:oMath xmlns:m="http://schemas.openxmlformats.org/officeDocument/2006/math">
                    <m:r>
                      <a:rPr kumimoji="1"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𝒆</m:t>
                    </m:r>
                    <m:d>
                      <m:dPr>
                        <m:ctrlP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</m:d>
                    <m:r>
                      <a:rPr kumimoji="1"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 </m:t>
                    </m:r>
                    <m:sSub>
                      <m:sSubPr>
                        <m:ctrlP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</m:d>
                    <m:r>
                      <a:rPr kumimoji="1" lang="zh-CN" altLang="en-US" sz="28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和</m:t>
                    </m:r>
                    <m:r>
                      <a:rPr kumimoji="1" lang="en-US" altLang="zh-CN" sz="28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𝒆</m:t>
                    </m:r>
                    <m:d>
                      <m:dPr>
                        <m:ctrlP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𝒚</m:t>
                        </m:r>
                      </m:e>
                    </m:d>
                    <m:r>
                      <a:rPr kumimoji="1" lang="en-US" altLang="zh-CN" sz="28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8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kumimoji="1" lang="zh-CN" altLang="en-US" sz="28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，</a:t>
                </a:r>
                <a:r>
                  <a:rPr kumimoji="1" lang="zh-CN" altLang="en-US" sz="2800" b="1" dirty="0">
                    <a:solidFill>
                      <a:schemeClr val="tx1"/>
                    </a:solidFill>
                    <a:latin typeface="楷体_GB2312" charset="-122"/>
                    <a:ea typeface="楷体_GB2312" charset="-122"/>
                    <a:sym typeface="Wingdings" panose="05000000000000000000" pitchFamily="2" charset="2"/>
                  </a:rPr>
                  <a:t>由</a:t>
                </a:r>
                <a14:m>
                  <m:oMath xmlns:m="http://schemas.openxmlformats.org/officeDocument/2006/math"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b="1" kern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kumimoji="1" lang="en-US" altLang="zh-CN" sz="2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)可</m:t>
                    </m:r>
                  </m:oMath>
                </a14:m>
                <a:r>
                  <a:rPr kumimoji="1"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charset="-122"/>
                    <a:sym typeface="Symbol" panose="05050102010706020507" pitchFamily="2" charset="2"/>
                  </a:rPr>
                  <a:t>推出</a:t>
                </a:r>
                <a:endParaRPr lang="zh-CN" altLang="en-US" sz="2800" b="1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8568952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422" t="-15116" r="-498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683568" y="3501008"/>
                <a:ext cx="77768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𝒆</m:t>
                      </m:r>
                      <m:d>
                        <m:dPr>
                          <m:ctrlP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𝒙</m:t>
                          </m:r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±</m:t>
                          </m:r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=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𝒆</m:t>
                      </m:r>
                      <m:d>
                        <m:dPr>
                          <m:ctrlP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𝒖</m:t>
                          </m:r>
                        </m:e>
                      </m:d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kumimoji="1" lang="en-US" altLang="zh-CN" sz="28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01008"/>
                <a:ext cx="7776864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683568" y="4102990"/>
                <a:ext cx="8042806" cy="910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𝒆</m:t>
                          </m:r>
                        </m:e>
                        <m:sub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𝒙</m:t>
                          </m:r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±</m:t>
                          </m:r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8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𝒙</m:t>
                          </m:r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±</m:t>
                          </m:r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𝒚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𝒙</m:t>
                          </m:r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±</m:t>
                          </m:r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𝒚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1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(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kumimoji="1" lang="en-US" altLang="zh-CN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102990"/>
                <a:ext cx="8042806" cy="9101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251520" y="5373216"/>
            <a:ext cx="87849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近似数之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和或差的绝对误差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是两个近似数的绝对误差之和或差。</a:t>
            </a:r>
            <a:endParaRPr lang="en-US" altLang="zh-CN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符号相同的近似数，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和的相对误差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不超过各项中相对误差限大的那一个。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kumimoji="1" lang="zh-CN" altLang="en-US" dirty="0">
                <a:solidFill>
                  <a:schemeClr val="tx2"/>
                </a:solidFill>
                <a:latin typeface="楷体_GB2312" charset="-122"/>
                <a:ea typeface="楷体_GB2312" charset="-122"/>
                <a:sym typeface="Wingdings" panose="05000000000000000000" pitchFamily="2" charset="2"/>
              </a:rPr>
              <a:t>和、差、积、商的误差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804248" y="6237392"/>
            <a:ext cx="2133600" cy="457200"/>
          </a:xfrm>
        </p:spPr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58</a:t>
            </a:fld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7280896" y="439547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P6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1547664" y="1727600"/>
                <a:ext cx="6748253" cy="89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𝑥</m:t>
                          </m:r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−</m:t>
                          </m:r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𝑥</m:t>
                          </m:r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−</m:t>
                          </m:r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𝑥</m:t>
                          </m:r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−</m:t>
                          </m:r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727600"/>
                <a:ext cx="6748253" cy="8959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39552" y="2916030"/>
                <a:ext cx="8211648" cy="12344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当 </a:t>
                </a:r>
                <a14:m>
                  <m:oMath xmlns:m="http://schemas.openxmlformats.org/officeDocument/2006/math">
                    <m:r>
                      <a:rPr kumimoji="1" lang="en-US" altLang="zh-CN" sz="2400" b="1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kumimoji="1" lang="en-US" altLang="zh-CN" sz="2400" b="1" i="0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和 </a:t>
                </a:r>
                <a14:m>
                  <m:oMath xmlns:m="http://schemas.openxmlformats.org/officeDocument/2006/math">
                    <m:r>
                      <a:rPr kumimoji="1" lang="en-US" altLang="zh-CN" sz="2400" b="1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𝒚</m:t>
                    </m:r>
                  </m:oMath>
                </a14:m>
                <a:r>
                  <a:rPr kumimoji="1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charset="-122"/>
                  </a:rPr>
                  <a:t> </a:t>
                </a: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十分接近时</a:t>
                </a: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−</m:t>
                        </m:r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很小，</a:t>
                </a:r>
                <a:r>
                  <a:rPr kumimoji="1" lang="en-US" altLang="zh-CN" sz="2400" b="1" kern="0" dirty="0">
                    <a:solidFill>
                      <a:srgbClr val="000000"/>
                    </a:solidFill>
                    <a:ea typeface="楷体_GB231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  <a:ea typeface="楷体_GB2312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charset="-122"/>
                              </a:rPr>
                              <m:t>𝒙</m:t>
                            </m:r>
                          </m:num>
                          <m:den>
                            <m: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charset="-122"/>
                              </a:rPr>
                              <m:t>𝒙</m:t>
                            </m:r>
                            <m: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charset="-122"/>
                              </a:rPr>
                              <m:t>−</m:t>
                            </m:r>
                            <m: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charset="-122"/>
                              </a:rPr>
                              <m:t>𝒚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sz="2400" b="1" kern="0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  <a:ea typeface="楷体_GB2312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charset="-122"/>
                              </a:rPr>
                              <m:t>𝒚</m:t>
                            </m:r>
                          </m:num>
                          <m:den>
                            <m: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charset="-122"/>
                              </a:rPr>
                              <m:t>𝒙</m:t>
                            </m:r>
                            <m: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charset="-122"/>
                              </a:rPr>
                              <m:t>−</m:t>
                            </m:r>
                            <m:r>
                              <a:rPr kumimoji="1" lang="en-US" altLang="zh-CN" sz="24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 charset="-122"/>
                              </a:rPr>
                              <m:t>𝒚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sz="2400" b="1" kern="0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会</a:t>
                </a:r>
                <a:r>
                  <a:rPr kumimoji="1" lang="zh-CN" altLang="en-US" sz="2400" b="1" kern="0" dirty="0" smtClean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很大。</a:t>
                </a:r>
                <a:endPara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charset="-122"/>
                  <a:ea typeface="楷体_GB231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kern="0" smtClean="0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4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4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400" b="1" i="1" kern="0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4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</m:d>
                    <m:r>
                      <a:rPr kumimoji="1" lang="en-US" altLang="zh-CN" sz="2400" b="1" i="1" kern="0">
                        <a:solidFill>
                          <a:schemeClr val="tx1"/>
                        </a:solidFill>
                        <a:latin typeface="Cambria Math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1" lang="zh-CN" altLang="en-US" sz="2400" b="1" kern="0" dirty="0" smtClean="0">
                    <a:solidFill>
                      <a:schemeClr val="tx1"/>
                    </a:solidFill>
                    <a:latin typeface="楷体_GB2312" charset="-122"/>
                    <a:ea typeface="楷体_GB2312" charset="-122"/>
                  </a:rPr>
                  <a:t>、</a:t>
                </a:r>
                <a:r>
                  <a:rPr kumimoji="1" lang="en-US" altLang="zh-CN" sz="2400" b="1" kern="0" dirty="0">
                    <a:solidFill>
                      <a:schemeClr val="tx1"/>
                    </a:solidFill>
                    <a:ea typeface="楷体_GB231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kern="0">
                            <a:solidFill>
                              <a:srgbClr val="000000"/>
                            </a:solidFill>
                            <a:latin typeface="楷体_GB2312" charset="-122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400" b="1" kern="0">
                            <a:solidFill>
                              <a:srgbClr val="000000"/>
                            </a:solidFill>
                            <a:latin typeface="楷体_GB2312" charset="-122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400" b="1" kern="0">
                            <a:solidFill>
                              <a:srgbClr val="000000"/>
                            </a:solidFill>
                            <a:latin typeface="楷体_GB2312" charset="-122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400" b="1" kern="0">
                            <a:solidFill>
                              <a:srgbClr val="000000"/>
                            </a:solidFill>
                            <a:latin typeface="楷体_GB2312" charset="-122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400" b="1" kern="0">
                            <a:solidFill>
                              <a:srgbClr val="000000"/>
                            </a:solidFill>
                            <a:latin typeface="楷体_GB2312" charset="-122"/>
                            <a:ea typeface="楷体_GB2312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kumimoji="1" lang="zh-CN" altLang="en-US" sz="2400" b="1" kern="0" dirty="0" smtClean="0">
                    <a:latin typeface="楷体_GB2312" charset="-122"/>
                    <a:ea typeface="楷体_GB2312" charset="-122"/>
                  </a:rPr>
                  <a:t>迅速传播，</a:t>
                </a:r>
                <a:r>
                  <a:rPr kumimoji="1" lang="zh-CN" altLang="en-US" sz="2400" b="1" kern="0" dirty="0">
                    <a:latin typeface="楷体_GB2312" charset="-122"/>
                    <a:ea typeface="楷体_GB2312" charset="-122"/>
                  </a:rPr>
                  <a:t>导致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差</a:t>
                </a:r>
                <a:r>
                  <a:rPr kumimoji="1" lang="zh-CN" altLang="en-US" sz="2400" b="1" dirty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的相对误差会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charset="-122"/>
                    <a:ea typeface="楷体_GB2312" charset="-122"/>
                  </a:rPr>
                  <a:t>很大</a:t>
                </a:r>
                <a:r>
                  <a:rPr kumimoji="1" lang="zh-CN" altLang="en-US" sz="2400" b="1" dirty="0" smtClean="0">
                    <a:latin typeface="楷体_GB2312" charset="-122"/>
                    <a:ea typeface="楷体_GB2312" charset="-122"/>
                  </a:rPr>
                  <a:t>。</a:t>
                </a:r>
                <a:endParaRPr lang="zh-CN" altLang="en-US" sz="2400" b="1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916030"/>
                <a:ext cx="8211648" cy="1234440"/>
              </a:xfrm>
              <a:prstGeom prst="rect">
                <a:avLst/>
              </a:prstGeom>
              <a:blipFill rotWithShape="1">
                <a:blip r:embed="rId3"/>
                <a:stretch>
                  <a:fillRect l="-1112" r="-371" b="-243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09295" y="1189089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特别注意</a:t>
            </a:r>
            <a:r>
              <a:rPr lang="zh-CN" altLang="en-US" sz="2800" b="1" dirty="0">
                <a:solidFill>
                  <a:srgbClr val="FF0000"/>
                </a:solidFill>
              </a:rPr>
              <a:t>差的相对误差</a:t>
            </a: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722008" y="4633972"/>
            <a:ext cx="12577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例如，</a:t>
            </a:r>
            <a:endParaRPr kumimoji="1" lang="zh-CN" altLang="en-US" sz="2800" b="1" dirty="0">
              <a:solidFill>
                <a:srgbClr val="000000"/>
              </a:solidFill>
              <a:latin typeface="楷体_GB2312" charset="-122"/>
              <a:ea typeface="楷体_GB2312" charset="-122"/>
            </a:endParaRPr>
          </a:p>
        </p:txBody>
      </p:sp>
      <p:sp>
        <p:nvSpPr>
          <p:cNvPr id="9" name="AutoShape 32"/>
          <p:cNvSpPr>
            <a:spLocks noChangeArrowheads="1"/>
          </p:cNvSpPr>
          <p:nvPr/>
        </p:nvSpPr>
        <p:spPr bwMode="auto">
          <a:xfrm>
            <a:off x="3141712" y="4221088"/>
            <a:ext cx="2438400" cy="1140071"/>
          </a:xfrm>
          <a:prstGeom prst="wedgeEllipseCallout">
            <a:avLst>
              <a:gd name="adj1" fmla="val -57054"/>
              <a:gd name="adj2" fmla="val 61870"/>
            </a:avLst>
          </a:prstGeom>
          <a:solidFill>
            <a:srgbClr val="FFCC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x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、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y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charset="-122"/>
              </a:rPr>
              <a:t>均有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charset="-122"/>
              </a:rPr>
              <a:t>位有效数字</a:t>
            </a:r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2411760" y="6074132"/>
            <a:ext cx="3810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相减后只有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位有效数字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11" name="AutoShape 36"/>
          <p:cNvSpPr>
            <a:spLocks noChangeArrowheads="1"/>
          </p:cNvSpPr>
          <p:nvPr/>
        </p:nvSpPr>
        <p:spPr bwMode="auto">
          <a:xfrm>
            <a:off x="5400545" y="5627249"/>
            <a:ext cx="719138" cy="152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08824" y="5454232"/>
                <a:ext cx="5130165" cy="521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𝑥</m:t>
                    </m:r>
                    <m:r>
                      <a:rPr kumimoji="1" lang="en-US" altLang="zh-CN" sz="2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=123.0176, </m:t>
                    </m:r>
                  </m:oMath>
                </a14:m>
                <a:r>
                  <a:rPr kumimoji="1" lang="zh-CN" altLang="en-US" sz="1200" kern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𝑦</m:t>
                    </m:r>
                    <m:r>
                      <a:rPr kumimoji="1" lang="en-US" altLang="zh-CN" sz="2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=123.0131</m:t>
                    </m:r>
                  </m:oMath>
                </a14:m>
                <a:endParaRPr kumimoji="1" lang="en-US" altLang="zh-CN" sz="2800" i="1" kern="0">
                  <a:solidFill>
                    <a:srgbClr val="000000"/>
                  </a:solidFill>
                  <a:latin typeface="Cambria Math" panose="02040503050406030204" pitchFamily="18" charset="0"/>
                  <a:ea typeface="楷体_GB2312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24" y="5454232"/>
                <a:ext cx="5130165" cy="5219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6043789" y="5423752"/>
                <a:ext cx="2959735" cy="521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𝑥</m:t>
                      </m:r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−</m:t>
                      </m:r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𝑦</m:t>
                      </m:r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=0.0045</m:t>
                      </m:r>
                    </m:oMath>
                  </m:oMathPara>
                </a14:m>
                <a:endParaRPr kumimoji="1" lang="en-US" altLang="zh-CN" sz="2800" i="1" kern="0">
                  <a:solidFill>
                    <a:srgbClr val="000000"/>
                  </a:solidFill>
                  <a:latin typeface="Cambria Math" panose="02040503050406030204" pitchFamily="18" charset="0"/>
                  <a:ea typeface="楷体_GB2312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89" y="5423752"/>
                <a:ext cx="2959735" cy="5219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23528" y="1700808"/>
            <a:ext cx="4608512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39552" y="4725144"/>
            <a:ext cx="7344816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kumimoji="1" lang="zh-CN" altLang="en-US" dirty="0">
                <a:solidFill>
                  <a:schemeClr val="tx2"/>
                </a:solidFill>
                <a:latin typeface="楷体_GB2312" charset="-122"/>
                <a:ea typeface="楷体_GB2312" charset="-122"/>
                <a:sym typeface="Wingdings" panose="05000000000000000000" pitchFamily="2" charset="2"/>
              </a:rPr>
              <a:t>和、差、积、商的误差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804248" y="6237392"/>
            <a:ext cx="2133600" cy="457200"/>
          </a:xfrm>
        </p:spPr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59</a:t>
            </a:fld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7280896" y="439547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P6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4149080"/>
            <a:ext cx="6316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近似数乘除法的</a:t>
            </a:r>
            <a:r>
              <a:rPr lang="zh-CN" altLang="en-US" sz="2800" b="1" dirty="0">
                <a:solidFill>
                  <a:srgbClr val="FF0000"/>
                </a:solidFill>
              </a:rPr>
              <a:t>相对误差不会迅速传播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62296"/>
              </p:ext>
            </p:extLst>
          </p:nvPr>
        </p:nvGraphicFramePr>
        <p:xfrm>
          <a:off x="899592" y="4844628"/>
          <a:ext cx="6647782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8" name="Equation" r:id="rId4" imgW="2730240" imgH="711000" progId="Equation.DSMT4">
                  <p:embed/>
                </p:oleObj>
              </mc:Choice>
              <mc:Fallback>
                <p:oleObj name="Equation" r:id="rId4" imgW="2730240" imgH="711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844628"/>
                        <a:ext cx="6647782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78552"/>
              </p:ext>
            </p:extLst>
          </p:nvPr>
        </p:nvGraphicFramePr>
        <p:xfrm>
          <a:off x="499616" y="1844824"/>
          <a:ext cx="4216400" cy="148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9" name="Equation" r:id="rId6" imgW="1993900" imgH="685800" progId="Equation.DSMT4">
                  <p:embed/>
                </p:oleObj>
              </mc:Choice>
              <mc:Fallback>
                <p:oleObj name="Equation" r:id="rId6" imgW="1993900" imgH="685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616" y="1844824"/>
                        <a:ext cx="4216400" cy="148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51520" y="1104476"/>
            <a:ext cx="559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近似数乘除法的</a:t>
            </a:r>
            <a:r>
              <a:rPr lang="zh-CN" altLang="en-US" sz="2800" b="1" dirty="0">
                <a:solidFill>
                  <a:srgbClr val="FF0000"/>
                </a:solidFill>
              </a:rPr>
              <a:t>绝对误差要注意！</a:t>
            </a:r>
          </a:p>
        </p:txBody>
      </p:sp>
      <p:grpSp>
        <p:nvGrpSpPr>
          <p:cNvPr id="18" name="Group 22"/>
          <p:cNvGrpSpPr/>
          <p:nvPr/>
        </p:nvGrpSpPr>
        <p:grpSpPr bwMode="auto">
          <a:xfrm>
            <a:off x="5220322" y="1792686"/>
            <a:ext cx="3782117" cy="1275921"/>
            <a:chOff x="3530" y="2544"/>
            <a:chExt cx="3189" cy="541"/>
          </a:xfrm>
        </p:grpSpPr>
        <p:sp>
          <p:nvSpPr>
            <p:cNvPr id="19" name="AutoShape 20"/>
            <p:cNvSpPr>
              <a:spLocks noChangeArrowheads="1"/>
            </p:cNvSpPr>
            <p:nvPr/>
          </p:nvSpPr>
          <p:spPr bwMode="auto">
            <a:xfrm>
              <a:off x="3530" y="2544"/>
              <a:ext cx="3157" cy="541"/>
            </a:xfrm>
            <a:prstGeom prst="wedgeRectCallout">
              <a:avLst>
                <a:gd name="adj1" fmla="val -53808"/>
                <a:gd name="adj2" fmla="val -12566"/>
              </a:avLst>
            </a:prstGeom>
            <a:gradFill rotWithShape="0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0" scaled="1"/>
            </a:gradFill>
            <a:ln w="12700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6000" tIns="118800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3651" y="2559"/>
              <a:ext cx="3068" cy="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当乘数</a:t>
              </a: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</a:t>
              </a:r>
              <a:r>
                <a:rPr kumimoji="1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11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的绝对值</a:t>
              </a:r>
              <a:r>
                <a:rPr kumimoji="1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很大</a:t>
              </a:r>
              <a:endPara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</a:endParaRPr>
            </a:p>
            <a:p>
              <a:pPr marL="0" marR="0" lvl="0" indent="0" defTabSz="914400" eaLnBrk="1" fontAlgn="base" latinLnBrk="0" hangingPunct="1"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       或</a:t>
              </a:r>
              <a:r>
                <a: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除数</a:t>
              </a: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</a:t>
              </a:r>
              <a:r>
                <a:rPr kumimoji="1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11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接近零时</a:t>
              </a:r>
              <a:r>
                <a:rPr kumimoji="1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，</a:t>
              </a:r>
              <a:endPara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</a:endParaRPr>
            </a:p>
            <a:p>
              <a:pPr marL="0" marR="0" lvl="0" indent="0" defTabSz="914400" eaLnBrk="1" fontAlgn="base" latinLnBrk="0" hangingPunct="1"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计算</a:t>
              </a:r>
              <a:r>
                <a: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结果的绝对误差可能</a:t>
              </a:r>
              <a:r>
                <a:rPr kumimoji="1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很大</a:t>
              </a: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237374" y="3140968"/>
            <a:ext cx="3727114" cy="4766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避免大乘数和小除数</a:t>
            </a:r>
            <a:endParaRPr kumimoji="1" lang="zh-CN" altLang="en-US" sz="2400" b="1" kern="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6588125" cy="838200"/>
          </a:xfrm>
        </p:spPr>
        <p:txBody>
          <a:bodyPr/>
          <a:lstStyle/>
          <a:p>
            <a:pPr eaLnBrk="1" hangingPunct="1"/>
            <a:r>
              <a:rPr lang="zh-CN" altLang="en-US" sz="5700" dirty="0"/>
              <a:t>本课程的教学内容   </a:t>
            </a:r>
          </a:p>
        </p:txBody>
      </p:sp>
      <p:sp>
        <p:nvSpPr>
          <p:cNvPr id="143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B6FC8F-0564-0847-8A48-FB9F1D832D36}" type="slidenum">
              <a:rPr lang="zh-CN" altLang="en-US" sz="1400" smtClean="0">
                <a:solidFill>
                  <a:srgbClr val="002060"/>
                </a:solidFill>
              </a:rPr>
              <a:t>6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1520" y="1412776"/>
          <a:ext cx="8640960" cy="49473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56384"/>
                <a:gridCol w="5184576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课内教学内容</a:t>
                      </a: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学生学习任务</a:t>
                      </a:r>
                    </a:p>
                  </a:txBody>
                  <a:tcPr marL="38073" marR="38073" marT="0" marB="0" anchor="ctr"/>
                </a:tc>
              </a:tr>
              <a:tr h="444189"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章</a:t>
                      </a:r>
                      <a:r>
                        <a:rPr lang="en-US" alt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绪论与计算误差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了解数值计算方法的研究内容与意义，计算方法在数学建模中的应用，掌握误差的基础概念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与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设计计算方法的原则。</a:t>
                      </a:r>
                    </a:p>
                  </a:txBody>
                  <a:tcPr marL="38073" marR="38073" marT="0" marB="0" anchor="ctr"/>
                </a:tc>
              </a:tr>
              <a:tr h="444189"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章</a:t>
                      </a:r>
                      <a:r>
                        <a:rPr lang="en-US" alt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Python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数值计算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掌握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Python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编程环境、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数据类型、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控制语句和字符串与输入方法，及函数式编程；掌握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Python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绘图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用于数值计算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</a:p>
                  </a:txBody>
                  <a:tcPr marL="38073" marR="38073" marT="0" marB="0" anchor="ctr"/>
                </a:tc>
              </a:tr>
              <a:tr h="533026"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章</a:t>
                      </a:r>
                      <a:r>
                        <a:rPr lang="en-US" alt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求解非线性方程</a:t>
                      </a: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掌握求非线性方程根的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二分法、不动点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迭代法、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牛顿切线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法、弦截法；理解这些方法的构造特点、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压缩映射定理、收敛性、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收敛速度及适用范围；了解迭代法加速技术。</a:t>
                      </a:r>
                    </a:p>
                  </a:txBody>
                  <a:tcPr marL="38073" marR="38073" marT="0" marB="0" anchor="ctr"/>
                </a:tc>
              </a:tr>
              <a:tr h="530819"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章</a:t>
                      </a:r>
                      <a:r>
                        <a:rPr lang="en-US" alt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求解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线性方程组的直接法</a:t>
                      </a: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掌握求解线性方程组的消元法、三角矩阵分解法。</a:t>
                      </a:r>
                    </a:p>
                  </a:txBody>
                  <a:tcPr marL="38073" marR="38073" marT="0" marB="0" anchor="ctr"/>
                </a:tc>
              </a:tr>
              <a:tr h="710702"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章 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求解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线性方程组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的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迭代法</a:t>
                      </a: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掌握雅克比和高斯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-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赛德尔迭代法；理解这些方法的构造过程和特点以及适用的线性方程组；理解向量和矩阵范数的概念，会求向量和矩阵的范数；理解病态方程组的相关概念，会求矩阵条件数。</a:t>
                      </a:r>
                    </a:p>
                  </a:txBody>
                  <a:tcPr marL="38073" marR="38073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395535" y="1120019"/>
                <a:ext cx="8679169" cy="112652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          设</a:t>
                </a:r>
                <a14:m>
                  <m:oMath xmlns:m="http://schemas.openxmlformats.org/officeDocument/2006/math">
                    <m:r>
                      <a:rPr kumimoji="1" lang="en-US" altLang="zh-CN" sz="24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,</m:t>
                    </m:r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𝒚</m:t>
                    </m:r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,</m:t>
                    </m:r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𝒛</m:t>
                    </m:r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zh-CN" altLang="en-US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和</m:t>
                    </m:r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𝒘</m:t>
                    </m:r>
                  </m:oMath>
                </a14:m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都是近似数，</a:t>
                </a:r>
                <a14:m>
                  <m:oMath xmlns:m="http://schemas.openxmlformats.org/officeDocument/2006/math"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𝒖</m:t>
                    </m:r>
                    <m:r>
                      <a:rPr kumimoji="1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_GB2312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/>
                            <a:ea typeface="楷体_GB2312" charset="-122"/>
                          </a:rPr>
                        </m:ctrlPr>
                      </m:fPr>
                      <m:num>
                        <m:r>
                          <a:rPr kumimoji="1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_GB2312" charset="-122"/>
                          </a:rPr>
                          <m:t>𝒙𝒚</m:t>
                        </m:r>
                      </m:num>
                      <m:den>
                        <m:r>
                          <a:rPr kumimoji="1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_GB2312" charset="-122"/>
                          </a:rPr>
                          <m:t>𝒛𝒘</m:t>
                        </m:r>
                      </m:den>
                    </m:f>
                    <m:r>
                      <a:rPr kumimoji="1" lang="zh-CN" alt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楷体_GB2312" charset="-122"/>
                      </a:rPr>
                      <m:t>。</m:t>
                    </m:r>
                  </m:oMath>
                </a14:m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 已知</a:t>
                </a:r>
                <a14:m>
                  <m:oMath xmlns:m="http://schemas.openxmlformats.org/officeDocument/2006/math">
                    <m: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/>
                        <a:ea typeface="楷体_GB2312" charset="-122"/>
                      </a:rPr>
                      <m:t>     </m:t>
                    </m:r>
                    <m:sSub>
                      <m:sSubPr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𝒙</m:t>
                        </m:r>
                      </m:e>
                    </m:d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 </m:t>
                    </m:r>
                    <m:sSub>
                      <m:sSubPr>
                        <m:ctrlP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𝒚</m:t>
                        </m:r>
                      </m:e>
                    </m:d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 </m:t>
                    </m:r>
                    <m:sSub>
                      <m:sSubPr>
                        <m:ctrlP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𝒛</m:t>
                        </m:r>
                      </m:e>
                    </m:d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1" lang="zh-CN" alt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和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charset="-122"/>
                  <a:ea typeface="楷体_GB2312" charset="-122"/>
                </a:endParaRPr>
              </a:p>
            </p:txBody>
          </p:sp>
        </mc:Choice>
        <mc:Fallback>
          <p:sp>
            <p:nvSpPr>
              <p:cNvPr id="1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5" y="1120019"/>
                <a:ext cx="8679169" cy="1126527"/>
              </a:xfrm>
              <a:prstGeom prst="rect">
                <a:avLst/>
              </a:prstGeom>
              <a:blipFill rotWithShape="1">
                <a:blip r:embed="rId2"/>
                <a:stretch>
                  <a:fillRect b="-5348"/>
                </a:stretch>
              </a:blipFill>
              <a:ln w="12700">
                <a:solidFill>
                  <a:schemeClr val="tx1"/>
                </a:solidFill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47923"/>
          </a:xfrm>
        </p:spPr>
        <p:txBody>
          <a:bodyPr/>
          <a:lstStyle/>
          <a:p>
            <a:r>
              <a:rPr lang="en-US" altLang="zh-CN" dirty="0"/>
              <a:t>3.5 </a:t>
            </a:r>
            <a:r>
              <a:rPr kumimoji="1" lang="zh-CN" altLang="en-US" dirty="0">
                <a:solidFill>
                  <a:schemeClr val="tx2"/>
                </a:solidFill>
                <a:latin typeface="楷体_GB2312" charset="-122"/>
                <a:ea typeface="楷体_GB2312" charset="-122"/>
                <a:sym typeface="Wingdings" panose="05000000000000000000" pitchFamily="2" charset="2"/>
              </a:rPr>
              <a:t>和、差、积、商的误差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804248" y="6237392"/>
            <a:ext cx="2133600" cy="457200"/>
          </a:xfrm>
        </p:spPr>
        <p:txBody>
          <a:bodyPr/>
          <a:lstStyle/>
          <a:p>
            <a:pPr>
              <a:defRPr/>
            </a:pPr>
            <a:fld id="{EA4E2DA9-A07A-4245-9F7B-89B0A6520880}" type="slidenum">
              <a:rPr lang="en-US" altLang="zh-CN" smtClean="0"/>
              <a:t>60</a:t>
            </a:fld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7280896" y="439547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教材</a:t>
            </a:r>
            <a:r>
              <a:rPr lang="en-US" altLang="zh-CN" sz="2000" b="1" dirty="0">
                <a:solidFill>
                  <a:srgbClr val="FF0000"/>
                </a:solidFill>
              </a:rPr>
              <a:t>P7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39552" y="1196752"/>
            <a:ext cx="1188085" cy="461665"/>
          </a:xfrm>
          <a:prstGeom prst="rect">
            <a:avLst/>
          </a:prstGeom>
          <a:solidFill>
            <a:srgbClr val="DDFF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ea typeface="楷体_GB2312" charset="-122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1.11   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47252" y="2768973"/>
            <a:ext cx="984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C1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解：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charset="-122"/>
              </a:rPr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10"/>
              <p:cNvSpPr txBox="1">
                <a:spLocks noChangeArrowheads="1"/>
              </p:cNvSpPr>
              <p:nvPr/>
            </p:nvSpPr>
            <p:spPr bwMode="auto">
              <a:xfrm>
                <a:off x="3635896" y="1669333"/>
                <a:ext cx="5400600" cy="535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𝒘</m:t>
                        </m:r>
                      </m:e>
                    </m:d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 </m:t>
                    </m:r>
                  </m:oMath>
                </a14:m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sSubPr>
                      <m:e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𝒆</m:t>
                        </m:r>
                      </m:e>
                      <m:sub>
                        <m: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kumimoji="1" lang="en-US" altLang="zh-CN" sz="2400" b="1" i="1" kern="0">
                            <a:solidFill>
                              <a:srgbClr val="000000"/>
                            </a:solidFill>
                            <a:latin typeface="Cambria Math" panose="02040503050406030204"/>
                            <a:ea typeface="楷体_GB2312" charset="-122"/>
                          </a:rPr>
                        </m:ctrlPr>
                      </m:dPr>
                      <m:e>
                        <m:r>
                          <a:rPr kumimoji="1" lang="en-US" altLang="zh-CN" sz="24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charset="-122"/>
                          </a:rPr>
                          <m:t>𝒖</m:t>
                        </m:r>
                      </m:e>
                    </m:d>
                  </m:oMath>
                </a14:m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𝒖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的相对误差</a:t>
                </a:r>
                <a:r>
                  <a:rPr kumimoji="1" lang="zh-CN" alt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charset="-122"/>
                    <a:ea typeface="楷体_GB2312" charset="-122"/>
                  </a:rPr>
                  <a:t>限。</a:t>
                </a:r>
                <a:endPara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charset="-122"/>
                  <a:ea typeface="楷体_GB2312" charset="-122"/>
                </a:endParaRPr>
              </a:p>
            </p:txBody>
          </p:sp>
        </mc:Choice>
        <mc:Fallback>
          <p:sp>
            <p:nvSpPr>
              <p:cNvPr id="9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669333"/>
                <a:ext cx="5400600" cy="535531"/>
              </a:xfrm>
              <a:prstGeom prst="rect">
                <a:avLst/>
              </a:prstGeom>
              <a:blipFill rotWithShape="1">
                <a:blip r:embed="rId3"/>
                <a:stretch>
                  <a:fillRect t="-6818" b="-1363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540779" y="4221088"/>
            <a:ext cx="48233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由三角形不等式推出约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楷体_GB2312" charset="-122"/>
                <a:ea typeface="楷体_GB2312" charset="-122"/>
              </a:rPr>
              <a:t>有：</a:t>
            </a:r>
            <a:endParaRPr kumimoji="1" lang="zh-CN" altLang="en-US" sz="2400" b="1" dirty="0">
              <a:solidFill>
                <a:srgbClr val="000000"/>
              </a:solidFill>
              <a:latin typeface="楷体_GB2312" charset="-122"/>
              <a:ea typeface="楷体_GB231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24"/>
              <p:cNvSpPr txBox="1">
                <a:spLocks noChangeArrowheads="1"/>
              </p:cNvSpPr>
              <p:nvPr/>
            </p:nvSpPr>
            <p:spPr bwMode="auto">
              <a:xfrm>
                <a:off x="323528" y="5589240"/>
                <a:ext cx="8784976" cy="535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即 </a:t>
                </a:r>
                <a14:m>
                  <m:oMath xmlns:m="http://schemas.openxmlformats.org/officeDocument/2006/math"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𝒖</m:t>
                    </m:r>
                    <m:r>
                      <a:rPr kumimoji="1" lang="en-US" altLang="zh-CN" sz="2400" b="1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的相对误差限是乘数 </a:t>
                </a:r>
                <a14:m>
                  <m:oMath xmlns:m="http://schemas.openxmlformats.org/officeDocument/2006/math"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𝒙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𝒚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</m:oMath>
                </a14:m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和除数 </a:t>
                </a:r>
                <a14:m>
                  <m:oMath xmlns:m="http://schemas.openxmlformats.org/officeDocument/2006/math"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𝒛</m:t>
                    </m:r>
                    <m:r>
                      <a:rPr kumimoji="1" lang="en-US" altLang="zh-CN" sz="2400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,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 </m:t>
                    </m:r>
                    <m:r>
                      <a:rPr kumimoji="1" lang="en-US" altLang="zh-CN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charset="-122"/>
                      </a:rPr>
                      <m:t>𝒘</m:t>
                    </m:r>
                  </m:oMath>
                </a14:m>
                <a:r>
                  <a:rPr kumimoji="1" lang="zh-CN" altLang="en-US" sz="2400" b="1" dirty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的相对误差限之</a:t>
                </a:r>
                <a:r>
                  <a:rPr kumimoji="1" lang="zh-CN" altLang="en-US" sz="2400" b="1" dirty="0" smtClean="0">
                    <a:solidFill>
                      <a:srgbClr val="000000"/>
                    </a:solidFill>
                    <a:latin typeface="楷体_GB2312" charset="-122"/>
                    <a:ea typeface="楷体_GB2312" charset="-122"/>
                  </a:rPr>
                  <a:t>和。</a:t>
                </a:r>
                <a:endParaRPr kumimoji="1" lang="zh-CN" altLang="en-US" sz="2400" b="1" dirty="0">
                  <a:solidFill>
                    <a:srgbClr val="000000"/>
                  </a:solidFill>
                  <a:latin typeface="楷体_GB2312" charset="-122"/>
                  <a:ea typeface="楷体_GB2312" charset="-122"/>
                </a:endParaRPr>
              </a:p>
            </p:txBody>
          </p:sp>
        </mc:Choice>
        <mc:Fallback>
          <p:sp>
            <p:nvSpPr>
              <p:cNvPr id="1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5589240"/>
                <a:ext cx="8784976" cy="535531"/>
              </a:xfrm>
              <a:prstGeom prst="rect">
                <a:avLst/>
              </a:prstGeom>
              <a:blipFill rotWithShape="1">
                <a:blip r:embed="rId4"/>
                <a:stretch>
                  <a:fillRect l="-1041" t="-6818" r="-347" b="-1363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899592" y="4849996"/>
                <a:ext cx="76328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,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849996"/>
                <a:ext cx="7632848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971600" y="2670716"/>
                <a:ext cx="598343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kern="0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𝑢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  <a:ea typeface="楷体_GB2312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𝑥𝑦</m:t>
                              </m:r>
                            </m:num>
                            <m:den>
                              <m:r>
                                <a:rPr kumimoji="1"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楷体_GB2312" charset="-122"/>
                                </a:rPr>
                                <m:t>𝑧𝑤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𝑥𝑦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𝑧𝑤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70716"/>
                <a:ext cx="5983433" cy="83029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3707904" y="3459767"/>
                <a:ext cx="5304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𝑧</m:t>
                          </m:r>
                        </m:e>
                      </m:d>
                      <m:r>
                        <a:rPr kumimoji="1" lang="en-US" altLang="zh-CN" sz="2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 charset="-122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/>
                              <a:ea typeface="楷体_GB2312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楷体_GB2312" charset="-122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459767"/>
                <a:ext cx="5304721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12" grpId="0"/>
      <p:bldP spid="13" grpId="0"/>
      <p:bldP spid="14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01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3" t="-3619" r="-2643" b="-3619"/>
          <a:stretch>
            <a:fillRect/>
          </a:stretch>
        </p:blipFill>
        <p:spPr bwMode="auto">
          <a:xfrm>
            <a:off x="179388" y="836885"/>
            <a:ext cx="8783637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小结：计算方法的主要特点</a:t>
            </a:r>
          </a:p>
        </p:txBody>
      </p:sp>
      <p:sp>
        <p:nvSpPr>
          <p:cNvPr id="31748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E02273-EE87-E44E-942E-34C88F1EA584}" type="slidenum">
              <a:rPr lang="en-US" altLang="zh-CN" sz="1400" smtClean="0">
                <a:solidFill>
                  <a:srgbClr val="002060"/>
                </a:solidFill>
              </a:rPr>
              <a:t>61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2"/>
          <p:cNvSpPr>
            <a:spLocks noGrp="1" noChangeArrowheads="1"/>
          </p:cNvSpPr>
          <p:nvPr>
            <p:ph idx="1"/>
          </p:nvPr>
        </p:nvSpPr>
        <p:spPr>
          <a:xfrm>
            <a:off x="395536" y="1125091"/>
            <a:ext cx="8229600" cy="4176117"/>
          </a:xfr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在学习与设计计算方法时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从数学理论的角度而言，我们需要学会分析方法的</a:t>
            </a:r>
            <a:r>
              <a:rPr lang="zh-CN" altLang="en-US" dirty="0">
                <a:solidFill>
                  <a:srgbClr val="FF0000"/>
                </a:solidFill>
              </a:rPr>
              <a:t>误差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收敛性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稳定性</a:t>
            </a:r>
            <a:r>
              <a:rPr lang="zh-CN" altLang="en-US" dirty="0"/>
              <a:t>，保证计算方法的正确性；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从实际应用的角度出发，我们需要掌握计算方法的</a:t>
            </a:r>
            <a:r>
              <a:rPr lang="zh-CN" altLang="en-US" dirty="0">
                <a:solidFill>
                  <a:srgbClr val="FF0000"/>
                </a:solidFill>
              </a:rPr>
              <a:t>结构与流程</a:t>
            </a:r>
            <a:r>
              <a:rPr lang="zh-CN" altLang="en-US" dirty="0"/>
              <a:t>，能够把计算方法转换为可在计算机上直接处理的程序，保证算法的可用性。</a:t>
            </a:r>
          </a:p>
        </p:txBody>
      </p:sp>
      <p:sp>
        <p:nvSpPr>
          <p:cNvPr id="3277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B0AB27-16F6-204E-B10B-8D8BEF9F6DA5}" type="slidenum">
              <a:rPr lang="en-US" altLang="zh-CN" sz="1400" smtClean="0">
                <a:solidFill>
                  <a:srgbClr val="002060"/>
                </a:solidFill>
              </a:rPr>
              <a:t>62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74923"/>
          </a:xfr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作业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sz="3200" dirty="0">
                <a:solidFill>
                  <a:srgbClr val="FF0000"/>
                </a:solidFill>
              </a:rPr>
              <a:t>（用</a:t>
            </a:r>
            <a:r>
              <a:rPr lang="en-US" altLang="zh-CN" sz="3200" dirty="0">
                <a:solidFill>
                  <a:srgbClr val="FF0000"/>
                </a:solidFill>
              </a:rPr>
              <a:t>A4</a:t>
            </a:r>
            <a:r>
              <a:rPr lang="zh-CN" altLang="en-US" sz="3200" dirty="0">
                <a:solidFill>
                  <a:srgbClr val="FF0000"/>
                </a:solidFill>
              </a:rPr>
              <a:t>纸完成后拍照上传）</a:t>
            </a:r>
          </a:p>
        </p:txBody>
      </p:sp>
      <p:sp>
        <p:nvSpPr>
          <p:cNvPr id="91139" name="内容占位符 2"/>
          <p:cNvSpPr>
            <a:spLocks noGrp="1" noChangeArrowheads="1"/>
          </p:cNvSpPr>
          <p:nvPr>
            <p:ph idx="1"/>
          </p:nvPr>
        </p:nvSpPr>
        <p:spPr>
          <a:xfrm>
            <a:off x="333375" y="908050"/>
            <a:ext cx="8631238" cy="504123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P</a:t>
            </a:r>
            <a:r>
              <a:rPr lang="en-US" altLang="zh-CN" baseline="-25000" dirty="0"/>
              <a:t>11</a:t>
            </a:r>
            <a:r>
              <a:rPr lang="en-US" altLang="zh-CN" dirty="0"/>
              <a:t> </a:t>
            </a:r>
            <a:r>
              <a:rPr lang="zh-CN" altLang="en-US" dirty="0"/>
              <a:t>复习思考题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；</a:t>
            </a:r>
            <a:r>
              <a:rPr lang="en-US" altLang="zh-CN" dirty="0"/>
              <a:t>P</a:t>
            </a:r>
            <a:r>
              <a:rPr lang="en-US" altLang="zh-CN" baseline="-25000" dirty="0"/>
              <a:t>12</a:t>
            </a:r>
            <a:r>
              <a:rPr lang="en-US" altLang="zh-CN" dirty="0"/>
              <a:t> </a:t>
            </a:r>
            <a:r>
              <a:rPr lang="zh-CN" altLang="en-US" dirty="0"/>
              <a:t>习题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dirty="0"/>
              <a:t>作业上传地址：蕴瑜课堂</a:t>
            </a:r>
            <a:r>
              <a:rPr lang="en-US" altLang="zh-CN" dirty="0">
                <a:hlinkClick r:id="rId3"/>
              </a:rPr>
              <a:t>https://courses.gdut.edu.cn/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下载安装</a:t>
            </a:r>
            <a:r>
              <a:rPr lang="en-US" altLang="zh-CN" dirty="0"/>
              <a:t>Python</a:t>
            </a:r>
            <a:r>
              <a:rPr lang="zh-CN" altLang="en-US" dirty="0"/>
              <a:t>编程环境</a:t>
            </a:r>
            <a:endParaRPr lang="en-US" altLang="zh-CN" dirty="0"/>
          </a:p>
          <a:p>
            <a:pPr marL="360000" indent="0">
              <a:lnSpc>
                <a:spcPct val="20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www.anaconda.com/download</a:t>
            </a:r>
            <a:endParaRPr lang="en-US" altLang="zh-CN" dirty="0"/>
          </a:p>
        </p:txBody>
      </p:sp>
      <p:sp>
        <p:nvSpPr>
          <p:cNvPr id="91140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768CBB-B554-F24C-B293-D1CAD9DC0FA7}" type="slidenum">
              <a:rPr lang="en-US" altLang="zh-CN" sz="1400" smtClean="0">
                <a:solidFill>
                  <a:srgbClr val="002060"/>
                </a:solidFill>
              </a:rPr>
              <a:t>63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6588125" cy="838200"/>
          </a:xfrm>
        </p:spPr>
        <p:txBody>
          <a:bodyPr/>
          <a:lstStyle/>
          <a:p>
            <a:pPr eaLnBrk="1" hangingPunct="1"/>
            <a:r>
              <a:rPr lang="zh-CN" altLang="en-US" sz="5700" dirty="0"/>
              <a:t>本课程的教学内容   </a:t>
            </a:r>
          </a:p>
        </p:txBody>
      </p:sp>
      <p:sp>
        <p:nvSpPr>
          <p:cNvPr id="143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B6FC8F-0564-0847-8A48-FB9F1D832D36}" type="slidenum">
              <a:rPr lang="zh-CN" altLang="en-US" sz="1400" smtClean="0">
                <a:solidFill>
                  <a:srgbClr val="002060"/>
                </a:solidFill>
              </a:rPr>
              <a:t>7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1520" y="1484783"/>
          <a:ext cx="8640960" cy="4680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0360"/>
                <a:gridCol w="5400600"/>
              </a:tblGrid>
              <a:tr h="682396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课内教学内容</a:t>
                      </a: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学生学习任务</a:t>
                      </a:r>
                    </a:p>
                  </a:txBody>
                  <a:tcPr marL="38073" marR="38073" marT="0" marB="0" anchor="ctr"/>
                </a:tc>
              </a:tr>
              <a:tr h="1138953"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章 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插值法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理解并掌握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拉格朗日</a:t>
                      </a:r>
                      <a:r>
                        <a:rPr lang="zh-CN" alt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插值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、牛顿</a:t>
                      </a:r>
                      <a:r>
                        <a:rPr lang="zh-CN" alt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插值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、埃尔米特插值、</a:t>
                      </a:r>
                      <a:r>
                        <a:rPr lang="zh-CN" alt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分段插值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</a:t>
                      </a:r>
                      <a:r>
                        <a:rPr lang="zh-CN" alt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样条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插</a:t>
                      </a:r>
                      <a:r>
                        <a:rPr lang="zh-CN" alt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值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插值的构造和计算；掌握这些插值函数的余项表达形式以及应用范围。 </a:t>
                      </a:r>
                    </a:p>
                  </a:txBody>
                  <a:tcPr marL="38073" marR="38073" marT="0" marB="0" anchor="ctr"/>
                </a:tc>
              </a:tr>
              <a:tr h="759302"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章 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拟合与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最小二乘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法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掌握由离散点求曲线拟合的方法，包括线性拟合及非线性拟合。</a:t>
                      </a:r>
                    </a:p>
                  </a:txBody>
                  <a:tcPr marL="38073" marR="38073" marT="0" marB="0" anchor="ctr"/>
                </a:tc>
              </a:tr>
              <a:tr h="1229488"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章 数值积分与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数值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微分</a:t>
                      </a: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理解求积公式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的设计原理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；掌握确定求积公式的代数精度的方法；掌握求积公式、复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合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求积公式构造、特点及余项形式；掌握数值微分的插值法。</a:t>
                      </a:r>
                    </a:p>
                  </a:txBody>
                  <a:tcPr marL="38073" marR="38073" marT="0" marB="0" anchor="ctr"/>
                </a:tc>
              </a:tr>
              <a:tr h="870382">
                <a:tc>
                  <a:txBody>
                    <a:bodyPr/>
                    <a:lstStyle/>
                    <a:p>
                      <a:pPr indent="127000"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第</a:t>
                      </a:r>
                      <a:r>
                        <a:rPr 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9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章 常微分方程初值问题的数值解法 </a:t>
                      </a:r>
                    </a:p>
                  </a:txBody>
                  <a:tcPr marL="38073" marR="380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掌握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常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微分方程初值问题的欧拉方法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与改进的欧拉方法的计算方式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；理解局部截断误差的概念</a:t>
                      </a:r>
                      <a:r>
                        <a:rPr lang="zh-CN" altLang="en-US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；了解龙格库塔方法的构造方式</a:t>
                      </a:r>
                      <a:r>
                        <a:rPr lang="zh-CN" sz="18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 </a:t>
                      </a:r>
                    </a:p>
                  </a:txBody>
                  <a:tcPr marL="38073" marR="38073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7813"/>
            <a:ext cx="8435975" cy="1139825"/>
          </a:xfrm>
        </p:spPr>
        <p:txBody>
          <a:bodyPr/>
          <a:lstStyle/>
          <a:p>
            <a:pPr algn="ctr" eaLnBrk="1" hangingPunct="1"/>
            <a:r>
              <a:rPr lang="zh-CN" altLang="en-US" sz="5400"/>
              <a:t>第一章 绪论与计算误差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773014"/>
            <a:ext cx="7848600" cy="40322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3200" b="1" dirty="0"/>
              <a:t>1 </a:t>
            </a:r>
            <a:r>
              <a:rPr lang="zh-CN" altLang="en-US" sz="3200" b="1" dirty="0"/>
              <a:t>计算方法研究内容与意义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3200" b="1" dirty="0"/>
              <a:t>2 </a:t>
            </a:r>
            <a:r>
              <a:rPr lang="zh-CN" altLang="en-US" sz="3200" b="1" dirty="0"/>
              <a:t>计算方法在数学建模中的应用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3200" b="1" dirty="0"/>
              <a:t>3 </a:t>
            </a:r>
            <a:r>
              <a:rPr lang="zh-CN" altLang="en-US" sz="3200" b="1" dirty="0"/>
              <a:t>误差的基本概念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3200" b="1" dirty="0"/>
              <a:t>4 </a:t>
            </a:r>
            <a:r>
              <a:rPr lang="zh-CN" altLang="en-US" sz="3200" b="1" dirty="0"/>
              <a:t>计算方法的数值稳定性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3200" b="1" dirty="0"/>
              <a:t>5 </a:t>
            </a:r>
            <a:r>
              <a:rPr lang="zh-CN" altLang="en-US" sz="3200" b="1" dirty="0"/>
              <a:t>设计计算方法的</a:t>
            </a:r>
            <a:r>
              <a:rPr lang="zh-CN" altLang="en-US" sz="3200" b="1" dirty="0" smtClean="0"/>
              <a:t>原则</a:t>
            </a:r>
            <a:endParaRPr lang="en-US" altLang="zh-CN" sz="3200" b="1" dirty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B2D6FA-9DBE-3449-AFF5-8DC1215AD8B7}" type="slidenum">
              <a:rPr lang="zh-CN" altLang="en-US" sz="1400" smtClean="0">
                <a:solidFill>
                  <a:srgbClr val="002060"/>
                </a:solidFill>
              </a:rPr>
              <a:t>8</a:t>
            </a:fld>
            <a:endParaRPr lang="en-US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</a:t>
            </a:r>
            <a:r>
              <a:rPr lang="zh-CN" altLang="en-US" dirty="0"/>
              <a:t>为什么要学习数值计算方法？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6" name="矩形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193800"/>
            <a:ext cx="71247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39750" y="5373216"/>
            <a:ext cx="6378575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计算机已经成为了“必须会用”的基本工具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计算机专业的学生优势在哪里？</a:t>
            </a:r>
          </a:p>
        </p:txBody>
      </p:sp>
      <p:sp>
        <p:nvSpPr>
          <p:cNvPr id="1639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517987-EB9F-8F4C-B31E-B3A84505726F}" type="slidenum">
              <a:rPr lang="zh-CN" altLang="en-US" sz="1400" smtClean="0">
                <a:solidFill>
                  <a:srgbClr val="002060"/>
                </a:solidFill>
              </a:rPr>
              <a:t>9</a:t>
            </a:fld>
            <a:endParaRPr lang="en-US" altLang="zh-CN" sz="1400">
              <a:solidFill>
                <a:srgbClr val="002060"/>
              </a:solidFill>
            </a:endParaRPr>
          </a:p>
        </p:txBody>
      </p:sp>
      <p:sp>
        <p:nvSpPr>
          <p:cNvPr id="2" name="圆角矩形 23"/>
          <p:cNvSpPr>
            <a:spLocks noChangeArrowheads="1"/>
          </p:cNvSpPr>
          <p:nvPr/>
        </p:nvSpPr>
        <p:spPr bwMode="auto">
          <a:xfrm>
            <a:off x="1475656" y="2477840"/>
            <a:ext cx="6175375" cy="519112"/>
          </a:xfrm>
          <a:prstGeom prst="roundRect">
            <a:avLst>
              <a:gd name="adj" fmla="val 8690"/>
            </a:avLst>
          </a:prstGeom>
          <a:solidFill>
            <a:srgbClr val="C19859"/>
          </a:solidFill>
          <a:ln w="25400" algn="ctr">
            <a:solidFill>
              <a:srgbClr val="8D6E3F"/>
            </a:solidFill>
            <a:round/>
          </a:ln>
        </p:spPr>
        <p:txBody>
          <a:bodyPr anchor="ctr"/>
          <a:lstStyle>
            <a:lvl1pPr defTabSz="4572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为什么计算机科学是“科学”</a:t>
            </a:r>
            <a:r>
              <a:rPr lang="en-US" altLang="zh-CN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503756" y="3244476"/>
            <a:ext cx="8175625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00100" indent="-3429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 J.G.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Brookshear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rgbClr val="9900FF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Computer science 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 the discipline that seeks to build a scientific foundation for such topics as computer design, computer programming, information processing, algorithmic solutions of problems, and the algorithmic process itself.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a445f52-a333-4aa9-b1f5-5ef6357f805e"/>
  <p:tag name="COMMONDATA" val="eyJoZGlkIjoiMzYwYzM0MTQwNjIzMzk4MWJkZjdhM2RjNDkwOTgxMTkifQ==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1114</TotalTime>
  <Words>4197</Words>
  <Application>Microsoft Office PowerPoint</Application>
  <PresentationFormat>全屏显示(4:3)</PresentationFormat>
  <Paragraphs>537</Paragraphs>
  <Slides>63</Slides>
  <Notes>33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66" baseType="lpstr">
      <vt:lpstr>Edge</vt:lpstr>
      <vt:lpstr>Equation</vt:lpstr>
      <vt:lpstr>MathType 7.0 Equation</vt:lpstr>
      <vt:lpstr>Python数值分析 (Python  Numerical Methods)</vt:lpstr>
      <vt:lpstr>课程的学习平台</vt:lpstr>
      <vt:lpstr>课程目标和要求   </vt:lpstr>
      <vt:lpstr>课程考核  </vt:lpstr>
      <vt:lpstr>课程参考书   </vt:lpstr>
      <vt:lpstr>本课程的教学内容   </vt:lpstr>
      <vt:lpstr>本课程的教学内容   </vt:lpstr>
      <vt:lpstr>第一章 绪论与计算误差</vt:lpstr>
      <vt:lpstr>1.1为什么要学习数值计算方法？ </vt:lpstr>
      <vt:lpstr>1.2 计算机求解问题的过程</vt:lpstr>
      <vt:lpstr>1.1 计算方法的研究内容与意义</vt:lpstr>
      <vt:lpstr>PowerPoint 演示文稿</vt:lpstr>
      <vt:lpstr>1.3 计算方法的研究对象与特点 </vt:lpstr>
      <vt:lpstr>1.3 计算方法的研究对象与特点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绪论与计算误差</vt:lpstr>
      <vt:lpstr>2 计算方法在数学建模中的应用</vt:lpstr>
      <vt:lpstr>PowerPoint 演示文稿</vt:lpstr>
      <vt:lpstr>PowerPoint 演示文稿</vt:lpstr>
      <vt:lpstr>PowerPoint 演示文稿</vt:lpstr>
      <vt:lpstr>迪斯尼的动画</vt:lpstr>
      <vt:lpstr>迪斯尼的动画</vt:lpstr>
      <vt:lpstr>迪斯尼的动画</vt:lpstr>
      <vt:lpstr>冰雪奇缘2</vt:lpstr>
      <vt:lpstr>冰雪奇缘2</vt:lpstr>
      <vt:lpstr>2 计算方法在数学建模中的应用</vt:lpstr>
      <vt:lpstr>2 计算方法在数学建模中的应用</vt:lpstr>
      <vt:lpstr>2 计算方法在数学建模中的应用</vt:lpstr>
      <vt:lpstr>2 计算方法在数学建模中的应用</vt:lpstr>
      <vt:lpstr>2 计算方法在数学建模中的应用</vt:lpstr>
      <vt:lpstr>2 计算方法在数学建模中的应用</vt:lpstr>
      <vt:lpstr>2 计算方法在数学建模中的应用</vt:lpstr>
      <vt:lpstr>第一章 绪论与计算误差</vt:lpstr>
      <vt:lpstr>3 误差的基本概念</vt:lpstr>
      <vt:lpstr>3 误差的基本概念</vt:lpstr>
      <vt:lpstr>3 误差的基本概念</vt:lpstr>
      <vt:lpstr>3 误差的基本概念</vt:lpstr>
      <vt:lpstr>3 误差的基本概念</vt:lpstr>
      <vt:lpstr>3 误差的基本概念</vt:lpstr>
      <vt:lpstr>3 误差的基本概念</vt:lpstr>
      <vt:lpstr>3.2 误差与误差限</vt:lpstr>
      <vt:lpstr>3.2 误差与误差限</vt:lpstr>
      <vt:lpstr>3.3 有效数字</vt:lpstr>
      <vt:lpstr>3.3 有效数字</vt:lpstr>
      <vt:lpstr>3.3 有效数字</vt:lpstr>
      <vt:lpstr>3.4 用微分计算函数值误差</vt:lpstr>
      <vt:lpstr>3.4 用微分计算函数值误差</vt:lpstr>
      <vt:lpstr>3.4 用微分计算函数值误差</vt:lpstr>
      <vt:lpstr>3.4 用微分计算函数值误差</vt:lpstr>
      <vt:lpstr>3.4 用微分计算函数值误差</vt:lpstr>
      <vt:lpstr>3.5 和、差、积、商的误差</vt:lpstr>
      <vt:lpstr>3.5 和、差、积、商的误差</vt:lpstr>
      <vt:lpstr>3.5 和、差、积、商的误差</vt:lpstr>
      <vt:lpstr>3.5 和、差、积、商的误差</vt:lpstr>
      <vt:lpstr>小结：计算方法的主要特点</vt:lpstr>
      <vt:lpstr>PowerPoint 演示文稿</vt:lpstr>
      <vt:lpstr>作业1（用A4纸完成后拍照上传）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数值计算方法 (Numerical Methods)</dc:title>
  <dc:creator>Amaze</dc:creator>
  <cp:lastModifiedBy>MingABC</cp:lastModifiedBy>
  <cp:revision>463</cp:revision>
  <cp:lastPrinted>2024-04-10T22:43:00Z</cp:lastPrinted>
  <dcterms:created xsi:type="dcterms:W3CDTF">2012-09-20T01:27:00Z</dcterms:created>
  <dcterms:modified xsi:type="dcterms:W3CDTF">2025-02-25T15:43:55Z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D52EFEBF1CE64F9690356678CF78E655_12</vt:lpwstr>
  </property>
  <property fmtid="{D5CDD505-2E9C-101B-9397-08002B2CF9AE}" pid="3" name="KSOProductBuildVer">
    <vt:lpwstr>2052-11.1.0.14227</vt:lpwstr>
  </property>
</Properties>
</file>